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5" roundtripDataSignature="AMtx7mjzU5AadltOuqnfj484C7FgRoFO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CB80EB-A8F4-4B35-87B9-0BAF2C30157A}">
  <a:tblStyle styleId="{A6CB80EB-A8F4-4B35-87B9-0BAF2C30157A}"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F1E8"/>
          </a:solidFill>
        </a:fill>
      </a:tcStyle>
    </a:wholeTbl>
    <a:band1H>
      <a:tcTxStyle/>
      <a:tcStyle>
        <a:fill>
          <a:solidFill>
            <a:srgbClr val="FFE2CD"/>
          </a:solidFill>
        </a:fill>
      </a:tcStyle>
    </a:band1H>
    <a:band2H>
      <a:tcTxStyle/>
    </a:band2H>
    <a:band1V>
      <a:tcTxStyle/>
      <a:tcStyle>
        <a:fill>
          <a:solidFill>
            <a:srgbClr val="FFE2CD"/>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Notes: 1)how we arrived on 97-&gt;41-&gt;31.</a:t>
            </a:r>
            <a:endParaRPr/>
          </a:p>
          <a:p>
            <a:pPr indent="-298450" lvl="0" marL="457200" rtl="0" algn="l">
              <a:lnSpc>
                <a:spcPct val="100000"/>
              </a:lnSpc>
              <a:spcBef>
                <a:spcPts val="0"/>
              </a:spcBef>
              <a:spcAft>
                <a:spcPts val="0"/>
              </a:spcAft>
              <a:buSzPts val="1100"/>
              <a:buChar char="●"/>
            </a:pPr>
            <a:r>
              <a:rPr lang="en-US"/>
              <a:t>            Make a flow chart on it.</a:t>
            </a:r>
            <a:endParaRPr/>
          </a:p>
          <a:p>
            <a:pPr indent="-298450" lvl="0" marL="457200" rtl="0" algn="l">
              <a:lnSpc>
                <a:spcPct val="100000"/>
              </a:lnSpc>
              <a:spcBef>
                <a:spcPts val="0"/>
              </a:spcBef>
              <a:spcAft>
                <a:spcPts val="0"/>
              </a:spcAft>
              <a:buSzPts val="1100"/>
              <a:buChar char="●"/>
            </a:pPr>
            <a:r>
              <a:rPr lang="en-US"/>
              <a:t>Record fb or insta presence</a:t>
            </a:r>
            <a:endParaRPr/>
          </a:p>
          <a:p>
            <a:pPr indent="-298450" lvl="0" marL="457200" rtl="0" algn="l">
              <a:lnSpc>
                <a:spcPct val="100000"/>
              </a:lnSpc>
              <a:spcBef>
                <a:spcPts val="0"/>
              </a:spcBef>
              <a:spcAft>
                <a:spcPts val="0"/>
              </a:spcAft>
              <a:buSzPts val="1100"/>
              <a:buChar char="●"/>
            </a:pPr>
            <a:r>
              <a:rPr lang="en-US"/>
              <a:t>Tweet extraction</a:t>
            </a:r>
            <a:endParaRPr/>
          </a:p>
          <a:p>
            <a:pPr indent="-298450" lvl="0" marL="457200" rtl="0" algn="l">
              <a:lnSpc>
                <a:spcPct val="100000"/>
              </a:lnSpc>
              <a:spcBef>
                <a:spcPts val="0"/>
              </a:spcBef>
              <a:spcAft>
                <a:spcPts val="0"/>
              </a:spcAft>
              <a:buSzPts val="1100"/>
              <a:buChar char="●"/>
            </a:pPr>
            <a:r>
              <a:rPr lang="en-US"/>
              <a:t>Labelling based on the classification</a:t>
            </a:r>
            <a:endParaRPr/>
          </a:p>
          <a:p>
            <a:pPr indent="-298450" lvl="0" marL="457200" rtl="0" algn="l">
              <a:lnSpc>
                <a:spcPct val="100000"/>
              </a:lnSpc>
              <a:spcBef>
                <a:spcPts val="0"/>
              </a:spcBef>
              <a:spcAft>
                <a:spcPts val="0"/>
              </a:spcAft>
              <a:buSzPts val="1100"/>
              <a:buChar char="●"/>
            </a:pPr>
            <a:r>
              <a:rPr lang="en-US"/>
              <a:t> Modeling and </a:t>
            </a:r>
            <a:endParaRPr/>
          </a:p>
          <a:p>
            <a:pPr indent="-298450" lvl="0" marL="457200" rtl="0" algn="l">
              <a:lnSpc>
                <a:spcPct val="100000"/>
              </a:lnSpc>
              <a:spcBef>
                <a:spcPts val="0"/>
              </a:spcBef>
              <a:spcAft>
                <a:spcPts val="0"/>
              </a:spcAft>
              <a:buSzPts val="1100"/>
              <a:buChar char="●"/>
            </a:pPr>
            <a:r>
              <a:rPr lang="en-US"/>
              <a:t>Regression</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Administrative and services, Adm and services, Events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Health Literacy, General and Child care literacy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Power user mention, Strong hashtags, Images in all three</a:t>
            </a:r>
            <a:endParaRPr/>
          </a:p>
          <a:p>
            <a:pPr indent="0" lvl="0" marL="158750" rtl="0" algn="l">
              <a:lnSpc>
                <a:spcPct val="100000"/>
              </a:lnSpc>
              <a:spcBef>
                <a:spcPts val="0"/>
              </a:spcBef>
              <a:spcAft>
                <a:spcPts val="0"/>
              </a:spcAft>
              <a:buSzPts val="1100"/>
              <a:buNone/>
            </a:pPr>
            <a:r>
              <a:rPr lang="en-US"/>
              <a:t>Buckets don’t matter</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Alert and News,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General,General Food And Drug literacy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Alert and News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4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4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 name="Google Shape;49;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 name="Shape 13"/>
        <p:cNvGrpSpPr/>
        <p:nvPr/>
      </p:nvGrpSpPr>
      <p:grpSpPr>
        <a:xfrm>
          <a:off x="0" y="0"/>
          <a:ext cx="0" cy="0"/>
          <a:chOff x="0" y="0"/>
          <a:chExt cx="0" cy="0"/>
        </a:xfrm>
      </p:grpSpPr>
      <p:sp>
        <p:nvSpPr>
          <p:cNvPr id="14" name="Google Shape;14;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6" name="Google Shape;16;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 name="Google Shape;17;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8" name="Google Shape;1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 name="Google Shape;22;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3" name="Shape 23"/>
        <p:cNvGrpSpPr/>
        <p:nvPr/>
      </p:nvGrpSpPr>
      <p:grpSpPr>
        <a:xfrm>
          <a:off x="0" y="0"/>
          <a:ext cx="0" cy="0"/>
          <a:chOff x="0" y="0"/>
          <a:chExt cx="0" cy="0"/>
        </a:xfrm>
      </p:grpSpPr>
      <p:sp>
        <p:nvSpPr>
          <p:cNvPr id="24" name="Google Shape;24;p43"/>
          <p:cNvSpPr txBox="1"/>
          <p:nvPr>
            <p:ph type="title"/>
          </p:nvPr>
        </p:nvSpPr>
        <p:spPr>
          <a:xfrm>
            <a:off x="0" y="150132"/>
            <a:ext cx="9144000" cy="581834"/>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2800"/>
              <a:buNone/>
              <a:defRPr b="1" sz="3600">
                <a:solidFill>
                  <a:srgbClr val="595959"/>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43"/>
          <p:cNvSpPr/>
          <p:nvPr/>
        </p:nvSpPr>
        <p:spPr>
          <a:xfrm>
            <a:off x="0" y="4948014"/>
            <a:ext cx="9144000" cy="195486"/>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26" name="Google Shape;26;p43"/>
          <p:cNvSpPr txBox="1"/>
          <p:nvPr>
            <p:ph idx="1" type="body"/>
          </p:nvPr>
        </p:nvSpPr>
        <p:spPr>
          <a:xfrm>
            <a:off x="0" y="754036"/>
            <a:ext cx="9144000" cy="314534"/>
          </a:xfrm>
          <a:prstGeom prst="rect">
            <a:avLst/>
          </a:prstGeom>
          <a:noFill/>
          <a:ln>
            <a:noFill/>
          </a:ln>
        </p:spPr>
        <p:txBody>
          <a:bodyPr anchorCtr="0" anchor="ctr" bIns="91425" lIns="91425" spcFirstLastPara="1" rIns="91425" wrap="square" tIns="91425">
            <a:noAutofit/>
          </a:bodyPr>
          <a:lstStyle>
            <a:lvl1pPr indent="-228600" lvl="0" marL="457200" marR="0" algn="ctr">
              <a:lnSpc>
                <a:spcPct val="90000"/>
              </a:lnSpc>
              <a:spcBef>
                <a:spcPts val="750"/>
              </a:spcBef>
              <a:spcAft>
                <a:spcPts val="0"/>
              </a:spcAft>
              <a:buClr>
                <a:srgbClr val="595959"/>
              </a:buClr>
              <a:buSzPts val="1800"/>
              <a:buFont typeface="Arial"/>
              <a:buNone/>
              <a:defRPr b="0" sz="1800">
                <a:solidFill>
                  <a:srgbClr val="595959"/>
                </a:solidFill>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7" name="Google Shape;27;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595959"/>
                </a:solidFill>
              </a:defRPr>
            </a:lvl1pPr>
            <a:lvl2pPr lvl="1">
              <a:buNone/>
              <a:defRPr sz="1300">
                <a:solidFill>
                  <a:srgbClr val="595959"/>
                </a:solidFill>
              </a:defRPr>
            </a:lvl2pPr>
            <a:lvl3pPr lvl="2">
              <a:buNone/>
              <a:defRPr sz="1300">
                <a:solidFill>
                  <a:srgbClr val="595959"/>
                </a:solidFill>
              </a:defRPr>
            </a:lvl3pPr>
            <a:lvl4pPr lvl="3">
              <a:buNone/>
              <a:defRPr sz="1300">
                <a:solidFill>
                  <a:srgbClr val="595959"/>
                </a:solidFill>
              </a:defRPr>
            </a:lvl4pPr>
            <a:lvl5pPr lvl="4">
              <a:buNone/>
              <a:defRPr sz="1300">
                <a:solidFill>
                  <a:srgbClr val="595959"/>
                </a:solidFill>
              </a:defRPr>
            </a:lvl5pPr>
            <a:lvl6pPr lvl="5">
              <a:buNone/>
              <a:defRPr sz="1300">
                <a:solidFill>
                  <a:srgbClr val="595959"/>
                </a:solidFill>
              </a:defRPr>
            </a:lvl6pPr>
            <a:lvl7pPr lvl="6">
              <a:buNone/>
              <a:defRPr sz="1300">
                <a:solidFill>
                  <a:srgbClr val="595959"/>
                </a:solidFill>
              </a:defRPr>
            </a:lvl7pPr>
            <a:lvl8pPr lvl="7">
              <a:buNone/>
              <a:defRPr sz="1300">
                <a:solidFill>
                  <a:srgbClr val="595959"/>
                </a:solidFill>
              </a:defRPr>
            </a:lvl8pPr>
            <a:lvl9pPr lvl="8">
              <a:buNone/>
              <a:defRPr sz="1300">
                <a:solidFill>
                  <a:srgbClr val="595959"/>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4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0" name="Google Shape;30;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4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4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5" name="Google Shape;35;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4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8" name="Google Shape;38;p4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9" name="Google Shape;39;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4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2" name="Google Shape;42;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4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5" name="Google Shape;45;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t.co/iyhkY7SjO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jpg"/><Relationship Id="rId4" Type="http://schemas.openxmlformats.org/officeDocument/2006/relationships/image" Target="../media/image16.jpg"/><Relationship Id="rId5" Type="http://schemas.openxmlformats.org/officeDocument/2006/relationships/image" Target="../media/image1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jpg"/><Relationship Id="rId4" Type="http://schemas.openxmlformats.org/officeDocument/2006/relationships/image" Target="../media/image25.jpg"/><Relationship Id="rId5"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jpg"/><Relationship Id="rId4" Type="http://schemas.openxmlformats.org/officeDocument/2006/relationships/image" Target="../media/image24.jpg"/><Relationship Id="rId5" Type="http://schemas.openxmlformats.org/officeDocument/2006/relationships/image" Target="../media/image2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jpg"/><Relationship Id="rId4" Type="http://schemas.openxmlformats.org/officeDocument/2006/relationships/image" Target="../media/image22.jpg"/><Relationship Id="rId5" Type="http://schemas.openxmlformats.org/officeDocument/2006/relationships/image" Target="../media/image27.png"/><Relationship Id="rId6"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jpg"/><Relationship Id="rId4" Type="http://schemas.openxmlformats.org/officeDocument/2006/relationships/image" Target="../media/image30.jpg"/><Relationship Id="rId5" Type="http://schemas.openxmlformats.org/officeDocument/2006/relationships/image" Target="../media/image3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35.jpg"/><Relationship Id="rId5"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8.jp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countyhealthrankings.org/app/illinois/2019/measure/outcomes/1/data" TargetMode="External"/><Relationship Id="rId4" Type="http://schemas.openxmlformats.org/officeDocument/2006/relationships/hyperlink" Target="https://www.slideshare.net/jdeyaref/complete-guide-to-twitter-analytics" TargetMode="External"/><Relationship Id="rId11" Type="http://schemas.openxmlformats.org/officeDocument/2006/relationships/hyperlink" Target="https://marcobonzanini.com/2015/03/17/mining-twitter-data-with-python-part-3-term-frequencies/" TargetMode="External"/><Relationship Id="rId10" Type="http://schemas.openxmlformats.org/officeDocument/2006/relationships/hyperlink" Target="http://www.idph.state.il.us/local/alpha.htm" TargetMode="External"/><Relationship Id="rId12" Type="http://schemas.openxmlformats.org/officeDocument/2006/relationships/hyperlink" Target="https://www.hrsa.gov/sites/default/files/hrsa/ruralhealth/resources/forhpeligibleareas.pdf" TargetMode="External"/><Relationship Id="rId9" Type="http://schemas.openxmlformats.org/officeDocument/2006/relationships/hyperlink" Target="https://lib.ugent.be/fulltxt/RUG01/002/481/041/RUG01-002481041_2018_0001_AC.pdf" TargetMode="External"/><Relationship Id="rId5" Type="http://schemas.openxmlformats.org/officeDocument/2006/relationships/hyperlink" Target="https://www.ncbi.nlm.nih.gov/pmc/articles/PMC4232149/#bib15" TargetMode="External"/><Relationship Id="rId6" Type="http://schemas.openxmlformats.org/officeDocument/2006/relationships/hyperlink" Target="https://iquery.illinois.gov/DataQuery/REPORTMenu.aspx" TargetMode="External"/><Relationship Id="rId7" Type="http://schemas.openxmlformats.org/officeDocument/2006/relationships/hyperlink" Target="https://fred.stlouisfed.org/release/tables?rid=430&amp;eid=327361&amp;od=2017-01-01" TargetMode="External"/><Relationship Id="rId8" Type="http://schemas.openxmlformats.org/officeDocument/2006/relationships/hyperlink" Target="https://www.hrsa.gov/sites/default/files/hrsa/ruralhealth/resources/forhpeligibleareas.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
          <p:cNvSpPr txBox="1"/>
          <p:nvPr>
            <p:ph type="ctrTitle"/>
          </p:nvPr>
        </p:nvSpPr>
        <p:spPr>
          <a:xfrm>
            <a:off x="114347" y="266575"/>
            <a:ext cx="8520600" cy="253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100"/>
              <a:buNone/>
            </a:pPr>
            <a:r>
              <a:rPr b="1" lang="en-US" sz="4000">
                <a:solidFill>
                  <a:srgbClr val="000000"/>
                </a:solidFill>
              </a:rPr>
              <a:t>Illinois Department of Public Health  </a:t>
            </a:r>
            <a:br>
              <a:rPr b="1" lang="en-US" sz="4000">
                <a:solidFill>
                  <a:srgbClr val="000000"/>
                </a:solidFill>
              </a:rPr>
            </a:br>
            <a:r>
              <a:rPr b="1" lang="en-US" sz="4800">
                <a:solidFill>
                  <a:srgbClr val="000000"/>
                </a:solidFill>
              </a:rPr>
              <a:t>Twitter Analysis</a:t>
            </a:r>
            <a:endParaRPr/>
          </a:p>
        </p:txBody>
      </p:sp>
      <p:pic>
        <p:nvPicPr>
          <p:cNvPr descr="A close up of a logo&#10;&#10;Description generated with high confidence" id="57" name="Google Shape;57;p1"/>
          <p:cNvPicPr preferRelativeResize="0"/>
          <p:nvPr/>
        </p:nvPicPr>
        <p:blipFill rotWithShape="1">
          <a:blip r:embed="rId3">
            <a:alphaModFix/>
          </a:blip>
          <a:srcRect b="0" l="0" r="0" t="0"/>
          <a:stretch/>
        </p:blipFill>
        <p:spPr>
          <a:xfrm>
            <a:off x="297674" y="2708988"/>
            <a:ext cx="3010448" cy="2258864"/>
          </a:xfrm>
          <a:prstGeom prst="rect">
            <a:avLst/>
          </a:prstGeom>
          <a:noFill/>
          <a:ln>
            <a:noFill/>
          </a:ln>
        </p:spPr>
      </p:pic>
      <p:pic>
        <p:nvPicPr>
          <p:cNvPr descr="A close up of a logo&#10;&#10;Description generated with high confidence" id="58" name="Google Shape;58;p1"/>
          <p:cNvPicPr preferRelativeResize="0"/>
          <p:nvPr/>
        </p:nvPicPr>
        <p:blipFill rotWithShape="1">
          <a:blip r:embed="rId4">
            <a:alphaModFix/>
          </a:blip>
          <a:srcRect b="0" l="0" r="0" t="0"/>
          <a:stretch/>
        </p:blipFill>
        <p:spPr>
          <a:xfrm>
            <a:off x="6888151" y="2573121"/>
            <a:ext cx="2069460" cy="2069460"/>
          </a:xfrm>
          <a:prstGeom prst="rect">
            <a:avLst/>
          </a:prstGeom>
          <a:noFill/>
          <a:ln>
            <a:noFill/>
          </a:ln>
        </p:spPr>
      </p:pic>
      <p:sp>
        <p:nvSpPr>
          <p:cNvPr id="59" name="Google Shape;59;p1"/>
          <p:cNvSpPr txBox="1"/>
          <p:nvPr/>
        </p:nvSpPr>
        <p:spPr>
          <a:xfrm>
            <a:off x="3308122" y="4119361"/>
            <a:ext cx="358002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Nupur, Neil, Anuj, Shweta,</a:t>
            </a:r>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Sanjana, Adithi, Kalyani, Devansh</a:t>
            </a:r>
            <a:endParaRPr/>
          </a:p>
        </p:txBody>
      </p:sp>
      <p:sp>
        <p:nvSpPr>
          <p:cNvPr id="60" name="Google Shape;60;p1"/>
          <p:cNvSpPr txBox="1"/>
          <p:nvPr/>
        </p:nvSpPr>
        <p:spPr>
          <a:xfrm>
            <a:off x="3308122" y="3811584"/>
            <a:ext cx="151056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Presented by: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0"/>
          <p:cNvSpPr txBox="1"/>
          <p:nvPr>
            <p:ph type="title"/>
          </p:nvPr>
        </p:nvSpPr>
        <p:spPr>
          <a:xfrm>
            <a:off x="39200" y="324850"/>
            <a:ext cx="7519200" cy="581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800"/>
              <a:buNone/>
            </a:pPr>
            <a:r>
              <a:rPr lang="en-US" sz="3240">
                <a:solidFill>
                  <a:schemeClr val="dk1"/>
                </a:solidFill>
              </a:rPr>
              <a:t>Process followed to reach goals</a:t>
            </a:r>
            <a:endParaRPr/>
          </a:p>
        </p:txBody>
      </p:sp>
      <p:sp>
        <p:nvSpPr>
          <p:cNvPr id="159" name="Google Shape;159;p10"/>
          <p:cNvSpPr/>
          <p:nvPr/>
        </p:nvSpPr>
        <p:spPr>
          <a:xfrm>
            <a:off x="695265" y="1694393"/>
            <a:ext cx="1348912" cy="614233"/>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Selecting LHDs on twitter presence</a:t>
            </a:r>
            <a:endParaRPr b="0" i="0" sz="1100" u="none" cap="none" strike="noStrike">
              <a:solidFill>
                <a:schemeClr val="lt1"/>
              </a:solidFill>
              <a:latin typeface="Arial"/>
              <a:ea typeface="Arial"/>
              <a:cs typeface="Arial"/>
              <a:sym typeface="Arial"/>
            </a:endParaRPr>
          </a:p>
        </p:txBody>
      </p:sp>
      <p:sp>
        <p:nvSpPr>
          <p:cNvPr id="160" name="Google Shape;160;p10"/>
          <p:cNvSpPr/>
          <p:nvPr/>
        </p:nvSpPr>
        <p:spPr>
          <a:xfrm>
            <a:off x="2259687" y="1713496"/>
            <a:ext cx="1348913" cy="59513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chemeClr val="lt1"/>
                </a:solidFill>
                <a:latin typeface="Arial"/>
                <a:ea typeface="Arial"/>
                <a:cs typeface="Arial"/>
                <a:sym typeface="Arial"/>
              </a:rPr>
              <a:t>Recording other social media presence (if any)</a:t>
            </a:r>
            <a:endParaRPr b="0" i="0" sz="900" u="none" cap="none" strike="noStrike">
              <a:solidFill>
                <a:schemeClr val="lt1"/>
              </a:solidFill>
              <a:latin typeface="Arial"/>
              <a:ea typeface="Arial"/>
              <a:cs typeface="Arial"/>
              <a:sym typeface="Arial"/>
            </a:endParaRPr>
          </a:p>
        </p:txBody>
      </p:sp>
      <p:sp>
        <p:nvSpPr>
          <p:cNvPr id="161" name="Google Shape;161;p10"/>
          <p:cNvSpPr/>
          <p:nvPr/>
        </p:nvSpPr>
        <p:spPr>
          <a:xfrm>
            <a:off x="6952956" y="1713496"/>
            <a:ext cx="1348913" cy="59513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Provide recommendations </a:t>
            </a:r>
            <a:endParaRPr b="0" i="0" sz="900" u="none" cap="none" strike="noStrike">
              <a:solidFill>
                <a:schemeClr val="lt1"/>
              </a:solidFill>
              <a:latin typeface="Arial"/>
              <a:ea typeface="Arial"/>
              <a:cs typeface="Arial"/>
              <a:sym typeface="Arial"/>
            </a:endParaRPr>
          </a:p>
        </p:txBody>
      </p:sp>
      <p:sp>
        <p:nvSpPr>
          <p:cNvPr id="162" name="Google Shape;162;p10"/>
          <p:cNvSpPr/>
          <p:nvPr/>
        </p:nvSpPr>
        <p:spPr>
          <a:xfrm>
            <a:off x="3824110" y="1713496"/>
            <a:ext cx="1348913" cy="595130"/>
          </a:xfrm>
          <a:prstGeom prst="roundRect">
            <a:avLst>
              <a:gd fmla="val 16667"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Tweet data extraction</a:t>
            </a:r>
            <a:endParaRPr b="0" i="0" sz="900" u="none" cap="none" strike="noStrike">
              <a:solidFill>
                <a:schemeClr val="lt1"/>
              </a:solidFill>
              <a:latin typeface="Arial"/>
              <a:ea typeface="Arial"/>
              <a:cs typeface="Arial"/>
              <a:sym typeface="Arial"/>
            </a:endParaRPr>
          </a:p>
        </p:txBody>
      </p:sp>
      <p:sp>
        <p:nvSpPr>
          <p:cNvPr id="163" name="Google Shape;163;p10"/>
          <p:cNvSpPr/>
          <p:nvPr/>
        </p:nvSpPr>
        <p:spPr>
          <a:xfrm>
            <a:off x="5388532" y="1713496"/>
            <a:ext cx="1348913" cy="595130"/>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900" u="none" cap="none" strike="noStrike">
                <a:solidFill>
                  <a:schemeClr val="lt1"/>
                </a:solidFill>
                <a:latin typeface="Arial"/>
                <a:ea typeface="Arial"/>
                <a:cs typeface="Arial"/>
                <a:sym typeface="Arial"/>
              </a:rPr>
              <a:t>Labelling and classification of data</a:t>
            </a:r>
            <a:endParaRPr b="0" i="0" sz="900" u="none" cap="none" strike="noStrike">
              <a:solidFill>
                <a:schemeClr val="lt1"/>
              </a:solidFill>
              <a:latin typeface="Arial"/>
              <a:ea typeface="Arial"/>
              <a:cs typeface="Arial"/>
              <a:sym typeface="Arial"/>
            </a:endParaRPr>
          </a:p>
        </p:txBody>
      </p:sp>
      <p:grpSp>
        <p:nvGrpSpPr>
          <p:cNvPr id="164" name="Google Shape;164;p10"/>
          <p:cNvGrpSpPr/>
          <p:nvPr/>
        </p:nvGrpSpPr>
        <p:grpSpPr>
          <a:xfrm>
            <a:off x="476101" y="2773840"/>
            <a:ext cx="1668189" cy="1330818"/>
            <a:chOff x="2543201" y="4388491"/>
            <a:chExt cx="2100145" cy="1232912"/>
          </a:xfrm>
        </p:grpSpPr>
        <p:sp>
          <p:nvSpPr>
            <p:cNvPr id="165" name="Google Shape;165;p10"/>
            <p:cNvSpPr txBox="1"/>
            <p:nvPr/>
          </p:nvSpPr>
          <p:spPr>
            <a:xfrm>
              <a:off x="2551708" y="4637691"/>
              <a:ext cx="2091636" cy="983712"/>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97 LHDs had online websites</a:t>
              </a:r>
              <a:endParaRPr/>
            </a:p>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Out of which 41 LHDs had twitter presence </a:t>
              </a:r>
              <a:endParaRPr/>
            </a:p>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Out of which 30 LHDs had total number of tweets &gt;60</a:t>
              </a:r>
              <a:endParaRPr b="0" i="0" sz="900" u="none" cap="none" strike="noStrike">
                <a:solidFill>
                  <a:srgbClr val="000000"/>
                </a:solidFill>
                <a:latin typeface="Arial"/>
                <a:ea typeface="Arial"/>
                <a:cs typeface="Arial"/>
                <a:sym typeface="Arial"/>
              </a:endParaRPr>
            </a:p>
          </p:txBody>
        </p:sp>
        <p:sp>
          <p:nvSpPr>
            <p:cNvPr id="166" name="Google Shape;166;p10"/>
            <p:cNvSpPr txBox="1"/>
            <p:nvPr/>
          </p:nvSpPr>
          <p:spPr>
            <a:xfrm>
              <a:off x="2543201" y="4388491"/>
              <a:ext cx="2100145" cy="2408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900" u="none" cap="none" strike="noStrike">
                  <a:solidFill>
                    <a:srgbClr val="3F3F3F"/>
                  </a:solidFill>
                  <a:latin typeface="Arial"/>
                  <a:ea typeface="Arial"/>
                  <a:cs typeface="Arial"/>
                  <a:sym typeface="Arial"/>
                </a:rPr>
                <a:t>Selecting the LHD</a:t>
              </a:r>
              <a:endParaRPr b="1" i="0" sz="900" u="none" cap="none" strike="noStrike">
                <a:solidFill>
                  <a:srgbClr val="3F3F3F"/>
                </a:solidFill>
                <a:latin typeface="Arial"/>
                <a:ea typeface="Arial"/>
                <a:cs typeface="Arial"/>
                <a:sym typeface="Arial"/>
              </a:endParaRPr>
            </a:p>
          </p:txBody>
        </p:sp>
      </p:grpSp>
      <p:grpSp>
        <p:nvGrpSpPr>
          <p:cNvPr id="167" name="Google Shape;167;p10"/>
          <p:cNvGrpSpPr/>
          <p:nvPr/>
        </p:nvGrpSpPr>
        <p:grpSpPr>
          <a:xfrm>
            <a:off x="2140390" y="2773853"/>
            <a:ext cx="1567791" cy="1057900"/>
            <a:chOff x="2543201" y="4388491"/>
            <a:chExt cx="2100145" cy="965426"/>
          </a:xfrm>
        </p:grpSpPr>
        <p:sp>
          <p:nvSpPr>
            <p:cNvPr id="168" name="Google Shape;168;p10"/>
            <p:cNvSpPr txBox="1"/>
            <p:nvPr/>
          </p:nvSpPr>
          <p:spPr>
            <a:xfrm>
              <a:off x="2551709" y="4637691"/>
              <a:ext cx="2091636" cy="716226"/>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Recorded Facebook and Instagram presence </a:t>
              </a:r>
              <a:endParaRPr b="0" i="0" sz="900" u="none" cap="none" strike="noStrike">
                <a:solidFill>
                  <a:srgbClr val="000000"/>
                </a:solidFill>
                <a:highlight>
                  <a:srgbClr val="FFFF00"/>
                </a:highlight>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30 LHDs on Facebook, 2 LHDs on Instagram</a:t>
              </a:r>
              <a:endParaRPr b="0" i="0" sz="900" u="none" cap="none" strike="noStrike">
                <a:solidFill>
                  <a:srgbClr val="000000"/>
                </a:solidFill>
                <a:latin typeface="Arial"/>
                <a:ea typeface="Arial"/>
                <a:cs typeface="Arial"/>
                <a:sym typeface="Arial"/>
              </a:endParaRPr>
            </a:p>
          </p:txBody>
        </p:sp>
        <p:sp>
          <p:nvSpPr>
            <p:cNvPr id="169" name="Google Shape;169;p10"/>
            <p:cNvSpPr txBox="1"/>
            <p:nvPr/>
          </p:nvSpPr>
          <p:spPr>
            <a:xfrm>
              <a:off x="2543201" y="4388491"/>
              <a:ext cx="2100145" cy="2408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900" u="none" cap="none" strike="noStrike">
                  <a:solidFill>
                    <a:srgbClr val="3F3F3F"/>
                  </a:solidFill>
                  <a:latin typeface="Arial"/>
                  <a:ea typeface="Arial"/>
                  <a:cs typeface="Arial"/>
                  <a:sym typeface="Arial"/>
                </a:rPr>
                <a:t>Other Social Media</a:t>
              </a:r>
              <a:endParaRPr b="1" i="0" sz="900" u="none" cap="none" strike="noStrike">
                <a:solidFill>
                  <a:srgbClr val="3F3F3F"/>
                </a:solidFill>
                <a:latin typeface="Arial"/>
                <a:ea typeface="Arial"/>
                <a:cs typeface="Arial"/>
                <a:sym typeface="Arial"/>
              </a:endParaRPr>
            </a:p>
          </p:txBody>
        </p:sp>
      </p:grpSp>
      <p:grpSp>
        <p:nvGrpSpPr>
          <p:cNvPr id="170" name="Google Shape;170;p10"/>
          <p:cNvGrpSpPr/>
          <p:nvPr/>
        </p:nvGrpSpPr>
        <p:grpSpPr>
          <a:xfrm>
            <a:off x="3761630" y="2772538"/>
            <a:ext cx="1475731" cy="786257"/>
            <a:chOff x="2543201" y="4388491"/>
            <a:chExt cx="2295631" cy="703724"/>
          </a:xfrm>
        </p:grpSpPr>
        <p:sp>
          <p:nvSpPr>
            <p:cNvPr id="171" name="Google Shape;171;p10"/>
            <p:cNvSpPr txBox="1"/>
            <p:nvPr/>
          </p:nvSpPr>
          <p:spPr>
            <a:xfrm>
              <a:off x="2551709" y="4637691"/>
              <a:ext cx="2091636" cy="454524"/>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SzPts val="1100"/>
                <a:buNone/>
              </a:pPr>
              <a:r>
                <a:rPr lang="en-US" sz="900">
                  <a:solidFill>
                    <a:schemeClr val="dk1"/>
                  </a:solidFill>
                </a:rPr>
                <a:t>• </a:t>
              </a:r>
              <a:r>
                <a:rPr lang="en-US" sz="900">
                  <a:solidFill>
                    <a:schemeClr val="dk1"/>
                  </a:solidFill>
                </a:rPr>
                <a:t>Extracted 53705 tweets from twitter using Python API</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 38911 tweets were analyzed after removing retweets</a:t>
              </a:r>
              <a:endParaRPr sz="900">
                <a:solidFill>
                  <a:schemeClr val="dk1"/>
                </a:solidFill>
              </a:endParaRPr>
            </a:p>
            <a:p>
              <a:pPr indent="0" lvl="0" marL="0" marR="0" rtl="0" algn="l">
                <a:lnSpc>
                  <a:spcPct val="100000"/>
                </a:lnSpc>
                <a:spcBef>
                  <a:spcPts val="0"/>
                </a:spcBef>
                <a:spcAft>
                  <a:spcPts val="0"/>
                </a:spcAft>
                <a:buNone/>
              </a:pPr>
              <a:r>
                <a:t/>
              </a:r>
              <a:endParaRPr sz="900">
                <a:solidFill>
                  <a:schemeClr val="dk1"/>
                </a:solidFill>
              </a:endParaRPr>
            </a:p>
          </p:txBody>
        </p:sp>
        <p:sp>
          <p:nvSpPr>
            <p:cNvPr id="172" name="Google Shape;172;p10"/>
            <p:cNvSpPr txBox="1"/>
            <p:nvPr/>
          </p:nvSpPr>
          <p:spPr>
            <a:xfrm>
              <a:off x="2543201" y="4388491"/>
              <a:ext cx="2295631" cy="2408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900" u="none" cap="none" strike="noStrike">
                  <a:solidFill>
                    <a:srgbClr val="3F3F3F"/>
                  </a:solidFill>
                  <a:latin typeface="Arial"/>
                  <a:ea typeface="Arial"/>
                  <a:cs typeface="Arial"/>
                  <a:sym typeface="Arial"/>
                </a:rPr>
                <a:t>Tweet data </a:t>
              </a:r>
              <a:endParaRPr b="1" i="0" sz="900" u="none" cap="none" strike="noStrike">
                <a:solidFill>
                  <a:srgbClr val="3F3F3F"/>
                </a:solidFill>
                <a:latin typeface="Arial"/>
                <a:ea typeface="Arial"/>
                <a:cs typeface="Arial"/>
                <a:sym typeface="Arial"/>
              </a:endParaRPr>
            </a:p>
          </p:txBody>
        </p:sp>
      </p:grpSp>
      <p:grpSp>
        <p:nvGrpSpPr>
          <p:cNvPr id="173" name="Google Shape;173;p10"/>
          <p:cNvGrpSpPr/>
          <p:nvPr/>
        </p:nvGrpSpPr>
        <p:grpSpPr>
          <a:xfrm>
            <a:off x="5296389" y="2773851"/>
            <a:ext cx="1589933" cy="1327608"/>
            <a:chOff x="2543201" y="4388491"/>
            <a:chExt cx="2625104" cy="1244795"/>
          </a:xfrm>
        </p:grpSpPr>
        <p:sp>
          <p:nvSpPr>
            <p:cNvPr id="174" name="Google Shape;174;p10"/>
            <p:cNvSpPr txBox="1"/>
            <p:nvPr/>
          </p:nvSpPr>
          <p:spPr>
            <a:xfrm>
              <a:off x="2551707" y="4637691"/>
              <a:ext cx="2616598" cy="995595"/>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chemeClr val="dk1"/>
                  </a:solidFill>
                  <a:latin typeface="Arial"/>
                  <a:ea typeface="Arial"/>
                  <a:cs typeface="Arial"/>
                  <a:sym typeface="Arial"/>
                </a:rPr>
                <a:t>Classify the tweets into 7 mutually exclusive categories based on their characteristics</a:t>
              </a:r>
              <a:endParaRPr/>
            </a:p>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chemeClr val="dk1"/>
                  </a:solidFill>
                  <a:latin typeface="Arial"/>
                  <a:ea typeface="Arial"/>
                  <a:cs typeface="Arial"/>
                  <a:sym typeface="Arial"/>
                </a:rPr>
                <a:t>Extract the content to drive meaningful results</a:t>
              </a:r>
              <a:endParaRPr/>
            </a:p>
            <a:p>
              <a:pPr indent="0" lvl="0" marL="0" marR="0" rtl="0" algn="l">
                <a:lnSpc>
                  <a:spcPct val="100000"/>
                </a:lnSpc>
                <a:spcBef>
                  <a:spcPts val="0"/>
                </a:spcBef>
                <a:spcAft>
                  <a:spcPts val="0"/>
                </a:spcAft>
                <a:buNone/>
              </a:pPr>
              <a:r>
                <a:t/>
              </a:r>
              <a:endParaRPr b="0" i="0" sz="900" u="none" cap="none" strike="noStrike">
                <a:solidFill>
                  <a:srgbClr val="3F3F3F"/>
                </a:solidFill>
                <a:latin typeface="Arial"/>
                <a:ea typeface="Arial"/>
                <a:cs typeface="Arial"/>
                <a:sym typeface="Arial"/>
              </a:endParaRPr>
            </a:p>
          </p:txBody>
        </p:sp>
        <p:sp>
          <p:nvSpPr>
            <p:cNvPr id="175" name="Google Shape;175;p10"/>
            <p:cNvSpPr txBox="1"/>
            <p:nvPr/>
          </p:nvSpPr>
          <p:spPr>
            <a:xfrm>
              <a:off x="2543201" y="4388491"/>
              <a:ext cx="2625104" cy="2408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900" u="none" cap="none" strike="noStrike">
                  <a:solidFill>
                    <a:srgbClr val="3F3F3F"/>
                  </a:solidFill>
                  <a:latin typeface="Arial"/>
                  <a:ea typeface="Arial"/>
                  <a:cs typeface="Arial"/>
                  <a:sym typeface="Arial"/>
                </a:rPr>
                <a:t>Classification of Tweets</a:t>
              </a:r>
              <a:endParaRPr b="1" i="0" sz="900" u="none" cap="none" strike="noStrike">
                <a:solidFill>
                  <a:srgbClr val="3F3F3F"/>
                </a:solidFill>
                <a:latin typeface="Arial"/>
                <a:ea typeface="Arial"/>
                <a:cs typeface="Arial"/>
                <a:sym typeface="Arial"/>
              </a:endParaRPr>
            </a:p>
          </p:txBody>
        </p:sp>
      </p:grpSp>
      <p:grpSp>
        <p:nvGrpSpPr>
          <p:cNvPr id="176" name="Google Shape;176;p10"/>
          <p:cNvGrpSpPr/>
          <p:nvPr/>
        </p:nvGrpSpPr>
        <p:grpSpPr>
          <a:xfrm>
            <a:off x="7171873" y="2773858"/>
            <a:ext cx="1632262" cy="1750397"/>
            <a:chOff x="2543201" y="4388491"/>
            <a:chExt cx="2778758" cy="1597388"/>
          </a:xfrm>
        </p:grpSpPr>
        <p:sp>
          <p:nvSpPr>
            <p:cNvPr id="177" name="Google Shape;177;p10"/>
            <p:cNvSpPr txBox="1"/>
            <p:nvPr/>
          </p:nvSpPr>
          <p:spPr>
            <a:xfrm>
              <a:off x="2551708" y="4637690"/>
              <a:ext cx="2380693" cy="1348189"/>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chemeClr val="dk1"/>
                  </a:solidFill>
                  <a:latin typeface="Arial"/>
                  <a:ea typeface="Arial"/>
                  <a:cs typeface="Arial"/>
                  <a:sym typeface="Arial"/>
                </a:rPr>
                <a:t>Perform statistical analysis and data mining on clean and processed data</a:t>
              </a:r>
              <a:endParaRPr/>
            </a:p>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chemeClr val="dk1"/>
                  </a:solidFill>
                  <a:latin typeface="Arial"/>
                  <a:ea typeface="Arial"/>
                  <a:cs typeface="Arial"/>
                  <a:sym typeface="Arial"/>
                </a:rPr>
                <a:t>Provide recommendation to the client to improve the twitter usage by the health departments</a:t>
              </a:r>
              <a:endParaRPr b="0" i="0" sz="900" u="none" cap="none" strike="noStrike">
                <a:solidFill>
                  <a:schemeClr val="dk1"/>
                </a:solidFill>
                <a:latin typeface="Arial"/>
                <a:ea typeface="Arial"/>
                <a:cs typeface="Arial"/>
                <a:sym typeface="Arial"/>
              </a:endParaRPr>
            </a:p>
          </p:txBody>
        </p:sp>
        <p:sp>
          <p:nvSpPr>
            <p:cNvPr id="178" name="Google Shape;178;p10"/>
            <p:cNvSpPr txBox="1"/>
            <p:nvPr/>
          </p:nvSpPr>
          <p:spPr>
            <a:xfrm>
              <a:off x="2543201" y="4388491"/>
              <a:ext cx="2778758" cy="2408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900" u="none" cap="none" strike="noStrike">
                  <a:solidFill>
                    <a:srgbClr val="3F3F3F"/>
                  </a:solidFill>
                  <a:latin typeface="Arial"/>
                  <a:ea typeface="Arial"/>
                  <a:cs typeface="Arial"/>
                  <a:sym typeface="Arial"/>
                </a:rPr>
                <a:t>Recommendation to LHD</a:t>
              </a:r>
              <a:endParaRPr b="1" i="0" sz="900" u="none" cap="none" strike="noStrike">
                <a:solidFill>
                  <a:srgbClr val="3F3F3F"/>
                </a:solidFill>
                <a:latin typeface="Arial"/>
                <a:ea typeface="Arial"/>
                <a:cs typeface="Arial"/>
                <a:sym typeface="Arial"/>
              </a:endParaRPr>
            </a:p>
          </p:txBody>
        </p:sp>
      </p:grpSp>
      <p:sp>
        <p:nvSpPr>
          <p:cNvPr id="179" name="Google Shape;179;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 name="Shape 183"/>
        <p:cNvGrpSpPr/>
        <p:nvPr/>
      </p:nvGrpSpPr>
      <p:grpSpPr>
        <a:xfrm>
          <a:off x="0" y="0"/>
          <a:ext cx="0" cy="0"/>
          <a:chOff x="0" y="0"/>
          <a:chExt cx="0" cy="0"/>
        </a:xfrm>
      </p:grpSpPr>
      <p:sp>
        <p:nvSpPr>
          <p:cNvPr id="184" name="Google Shape;184;p1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b="1" lang="en-US"/>
              <a:t>DATA EXTRACTION</a:t>
            </a:r>
            <a:endParaRPr b="1"/>
          </a:p>
        </p:txBody>
      </p:sp>
      <p:sp>
        <p:nvSpPr>
          <p:cNvPr id="185" name="Google Shape;185;p11"/>
          <p:cNvSpPr txBox="1"/>
          <p:nvPr>
            <p:ph idx="2" type="body"/>
          </p:nvPr>
        </p:nvSpPr>
        <p:spPr>
          <a:xfrm>
            <a:off x="4939500" y="325869"/>
            <a:ext cx="3837000" cy="4093306"/>
          </a:xfrm>
          <a:prstGeom prst="rect">
            <a:avLst/>
          </a:prstGeom>
          <a:noFill/>
          <a:ln>
            <a:noFill/>
          </a:ln>
        </p:spPr>
        <p:txBody>
          <a:bodyPr anchorCtr="0" anchor="ctr" bIns="91425" lIns="91425" spcFirstLastPara="1" rIns="91425" wrap="square" tIns="91425">
            <a:normAutofit/>
          </a:bodyPr>
          <a:lstStyle/>
          <a:p>
            <a:pPr indent="0" lvl="0" marL="114300" rtl="0" algn="l">
              <a:lnSpc>
                <a:spcPct val="105000"/>
              </a:lnSpc>
              <a:spcBef>
                <a:spcPts val="0"/>
              </a:spcBef>
              <a:spcAft>
                <a:spcPts val="0"/>
              </a:spcAft>
              <a:buSzPts val="1800"/>
              <a:buNone/>
            </a:pPr>
            <a:r>
              <a:t/>
            </a:r>
            <a:endParaRPr/>
          </a:p>
          <a:p>
            <a:pPr indent="0" lvl="0" marL="114300" rtl="0" algn="l">
              <a:lnSpc>
                <a:spcPct val="105000"/>
              </a:lnSpc>
              <a:spcBef>
                <a:spcPts val="600"/>
              </a:spcBef>
              <a:spcAft>
                <a:spcPts val="0"/>
              </a:spcAft>
              <a:buSzPts val="1800"/>
              <a:buNone/>
            </a:pPr>
            <a:r>
              <a:t/>
            </a:r>
            <a:endParaRPr/>
          </a:p>
          <a:p>
            <a:pPr indent="0" lvl="0" marL="114300" rtl="0" algn="l">
              <a:lnSpc>
                <a:spcPct val="105000"/>
              </a:lnSpc>
              <a:spcBef>
                <a:spcPts val="600"/>
              </a:spcBef>
              <a:spcAft>
                <a:spcPts val="600"/>
              </a:spcAft>
              <a:buSzPts val="1800"/>
              <a:buNone/>
            </a:pPr>
            <a:r>
              <a:t/>
            </a:r>
            <a:endParaRPr/>
          </a:p>
        </p:txBody>
      </p:sp>
      <p:sp>
        <p:nvSpPr>
          <p:cNvPr id="186" name="Google Shape;186;p11"/>
          <p:cNvSpPr/>
          <p:nvPr/>
        </p:nvSpPr>
        <p:spPr>
          <a:xfrm>
            <a:off x="5552768" y="197261"/>
            <a:ext cx="1869357" cy="715486"/>
          </a:xfrm>
          <a:prstGeom prst="roundRect">
            <a:avLst>
              <a:gd fmla="val 16667" name="adj"/>
            </a:avLst>
          </a:prstGeom>
          <a:gradFill>
            <a:gsLst>
              <a:gs pos="0">
                <a:srgbClr val="FFFF7D"/>
              </a:gs>
              <a:gs pos="35000">
                <a:srgbClr val="FFFFA3"/>
              </a:gs>
              <a:gs pos="100000">
                <a:srgbClr val="FFFFD8"/>
              </a:gs>
            </a:gsLst>
            <a:lin ang="16200000" scaled="0"/>
          </a:gradFill>
          <a:ln cap="flat" cmpd="sng" w="9525">
            <a:solidFill>
              <a:srgbClr val="EBFD3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7" name="Google Shape;187;p11"/>
          <p:cNvSpPr/>
          <p:nvPr/>
        </p:nvSpPr>
        <p:spPr>
          <a:xfrm>
            <a:off x="6150076" y="931344"/>
            <a:ext cx="483009" cy="424017"/>
          </a:xfrm>
          <a:prstGeom prst="downArrow">
            <a:avLst>
              <a:gd fmla="val 50000" name="adj1"/>
              <a:gd fmla="val 50000" name="adj2"/>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8" name="Google Shape;188;p11"/>
          <p:cNvSpPr/>
          <p:nvPr/>
        </p:nvSpPr>
        <p:spPr>
          <a:xfrm>
            <a:off x="5508522" y="1353013"/>
            <a:ext cx="1913603" cy="877529"/>
          </a:xfrm>
          <a:prstGeom prst="roundRect">
            <a:avLst>
              <a:gd fmla="val 16667" name="adj"/>
            </a:avLst>
          </a:prstGeom>
          <a:gradFill>
            <a:gsLst>
              <a:gs pos="0">
                <a:srgbClr val="FFFF7D"/>
              </a:gs>
              <a:gs pos="35000">
                <a:srgbClr val="FFFFA3"/>
              </a:gs>
              <a:gs pos="100000">
                <a:srgbClr val="FFFFD8"/>
              </a:gs>
            </a:gsLst>
            <a:lin ang="16200000" scaled="0"/>
          </a:gradFill>
          <a:ln cap="flat" cmpd="sng" w="9525">
            <a:solidFill>
              <a:srgbClr val="EBFD3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Extraction of tweets using Python API</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(53705 tweets with a maximum of 3000 most recent tweets per county)</a:t>
            </a:r>
            <a:endParaRPr/>
          </a:p>
        </p:txBody>
      </p:sp>
      <p:sp>
        <p:nvSpPr>
          <p:cNvPr id="189" name="Google Shape;189;p11"/>
          <p:cNvSpPr/>
          <p:nvPr/>
        </p:nvSpPr>
        <p:spPr>
          <a:xfrm>
            <a:off x="5416344" y="2770417"/>
            <a:ext cx="1950473" cy="807474"/>
          </a:xfrm>
          <a:prstGeom prst="roundRect">
            <a:avLst>
              <a:gd fmla="val 16667" name="adj"/>
            </a:avLst>
          </a:prstGeom>
          <a:gradFill>
            <a:gsLst>
              <a:gs pos="0">
                <a:srgbClr val="FFFF7D"/>
              </a:gs>
              <a:gs pos="35000">
                <a:srgbClr val="FFFFA3"/>
              </a:gs>
              <a:gs pos="100000">
                <a:srgbClr val="FFFFD8"/>
              </a:gs>
            </a:gsLst>
            <a:lin ang="16200000" scaled="0"/>
          </a:gradFill>
          <a:ln cap="flat" cmpd="sng" w="9525">
            <a:solidFill>
              <a:srgbClr val="EBFD3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Data extracted contained 90 tweet attributes (retweets, favorites, hashtags, etc) in JSON format</a:t>
            </a:r>
            <a:endParaRPr b="0" i="0" sz="1000" u="none" cap="none" strike="noStrike">
              <a:solidFill>
                <a:schemeClr val="dk1"/>
              </a:solidFill>
              <a:latin typeface="Arial"/>
              <a:ea typeface="Arial"/>
              <a:cs typeface="Arial"/>
              <a:sym typeface="Arial"/>
            </a:endParaRPr>
          </a:p>
        </p:txBody>
      </p:sp>
      <p:sp>
        <p:nvSpPr>
          <p:cNvPr id="190" name="Google Shape;190;p11"/>
          <p:cNvSpPr/>
          <p:nvPr/>
        </p:nvSpPr>
        <p:spPr>
          <a:xfrm>
            <a:off x="6148113" y="2252569"/>
            <a:ext cx="483009" cy="512507"/>
          </a:xfrm>
          <a:prstGeom prst="downArrow">
            <a:avLst>
              <a:gd fmla="val 50000" name="adj1"/>
              <a:gd fmla="val 50000" name="adj2"/>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1" name="Google Shape;191;p11"/>
          <p:cNvSpPr/>
          <p:nvPr/>
        </p:nvSpPr>
        <p:spPr>
          <a:xfrm>
            <a:off x="6148112" y="3600640"/>
            <a:ext cx="483009" cy="475637"/>
          </a:xfrm>
          <a:prstGeom prst="downArrow">
            <a:avLst>
              <a:gd fmla="val 50000" name="adj1"/>
              <a:gd fmla="val 50000" name="adj2"/>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2" name="Google Shape;192;p11"/>
          <p:cNvSpPr/>
          <p:nvPr/>
        </p:nvSpPr>
        <p:spPr>
          <a:xfrm>
            <a:off x="5420031" y="4079611"/>
            <a:ext cx="1946786" cy="818535"/>
          </a:xfrm>
          <a:prstGeom prst="roundRect">
            <a:avLst>
              <a:gd fmla="val 16667" name="adj"/>
            </a:avLst>
          </a:prstGeom>
          <a:gradFill>
            <a:gsLst>
              <a:gs pos="0">
                <a:srgbClr val="FFFF7D"/>
              </a:gs>
              <a:gs pos="35000">
                <a:srgbClr val="FFFFA3"/>
              </a:gs>
              <a:gs pos="100000">
                <a:srgbClr val="FFFFD8"/>
              </a:gs>
            </a:gsLst>
            <a:lin ang="16200000" scaled="0"/>
          </a:gradFill>
          <a:ln cap="flat" cmpd="sng" w="9525">
            <a:solidFill>
              <a:srgbClr val="EBFD3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Removed the Retweets from the extracted data (~1</a:t>
            </a:r>
            <a:r>
              <a:rPr lang="en-US" sz="1000">
                <a:solidFill>
                  <a:schemeClr val="dk1"/>
                </a:solidFill>
              </a:rPr>
              <a:t>3</a:t>
            </a:r>
            <a:r>
              <a:rPr b="0" i="0" lang="en-US" sz="1000" u="none" cap="none" strike="noStrike">
                <a:solidFill>
                  <a:schemeClr val="dk1"/>
                </a:solidFill>
                <a:latin typeface="Arial"/>
                <a:ea typeface="Arial"/>
                <a:cs typeface="Arial"/>
                <a:sym typeface="Arial"/>
              </a:rPr>
              <a:t>,000 retweets were removed, final set had 38911 tweets)</a:t>
            </a:r>
            <a:endParaRPr b="0" i="0" sz="1000" u="none" cap="none" strike="noStrike">
              <a:solidFill>
                <a:schemeClr val="dk1"/>
              </a:solidFill>
              <a:latin typeface="Arial"/>
              <a:ea typeface="Arial"/>
              <a:cs typeface="Arial"/>
              <a:sym typeface="Arial"/>
            </a:endParaRPr>
          </a:p>
        </p:txBody>
      </p:sp>
      <p:sp>
        <p:nvSpPr>
          <p:cNvPr id="193" name="Google Shape;193;p11"/>
          <p:cNvSpPr txBox="1"/>
          <p:nvPr/>
        </p:nvSpPr>
        <p:spPr>
          <a:xfrm>
            <a:off x="5679050" y="327229"/>
            <a:ext cx="168869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Creation of Twitter Developer Account</a:t>
            </a:r>
            <a:endParaRPr/>
          </a:p>
        </p:txBody>
      </p:sp>
      <p:sp>
        <p:nvSpPr>
          <p:cNvPr id="194" name="Google Shape;19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 name="Shape 198"/>
        <p:cNvGrpSpPr/>
        <p:nvPr/>
      </p:nvGrpSpPr>
      <p:grpSpPr>
        <a:xfrm>
          <a:off x="0" y="0"/>
          <a:ext cx="0" cy="0"/>
          <a:chOff x="0" y="0"/>
          <a:chExt cx="0" cy="0"/>
        </a:xfrm>
      </p:grpSpPr>
      <p:sp>
        <p:nvSpPr>
          <p:cNvPr id="199" name="Google Shape;199;p1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p>
            <a:pPr indent="0" lvl="0" marL="0" rtl="0" algn="ctr">
              <a:lnSpc>
                <a:spcPct val="90000"/>
              </a:lnSpc>
              <a:spcBef>
                <a:spcPts val="0"/>
              </a:spcBef>
              <a:spcAft>
                <a:spcPts val="0"/>
              </a:spcAft>
              <a:buSzPts val="4200"/>
              <a:buNone/>
            </a:pPr>
            <a:r>
              <a:rPr b="1" lang="en-US" sz="2900"/>
              <a:t>CLASSIFICATION OF TWEETS USING AUTOML</a:t>
            </a:r>
            <a:endParaRPr b="1"/>
          </a:p>
        </p:txBody>
      </p:sp>
      <p:sp>
        <p:nvSpPr>
          <p:cNvPr id="200" name="Google Shape;200;p12"/>
          <p:cNvSpPr txBox="1"/>
          <p:nvPr>
            <p:ph idx="2" type="body"/>
          </p:nvPr>
        </p:nvSpPr>
        <p:spPr>
          <a:xfrm>
            <a:off x="4762520" y="182072"/>
            <a:ext cx="4013980" cy="4697990"/>
          </a:xfrm>
          <a:prstGeom prst="rect">
            <a:avLst/>
          </a:prstGeom>
          <a:noFill/>
          <a:ln>
            <a:noFill/>
          </a:ln>
        </p:spPr>
        <p:txBody>
          <a:bodyPr anchorCtr="0" anchor="ctr" bIns="91425" lIns="91425" spcFirstLastPara="1" rIns="91425" wrap="square" tIns="91425">
            <a:normAutofit/>
          </a:bodyPr>
          <a:lstStyle/>
          <a:p>
            <a:pPr indent="0" lvl="0" marL="114300" rtl="0" algn="l">
              <a:lnSpc>
                <a:spcPct val="115000"/>
              </a:lnSpc>
              <a:spcBef>
                <a:spcPts val="0"/>
              </a:spcBef>
              <a:spcAft>
                <a:spcPts val="0"/>
              </a:spcAft>
              <a:buSzPts val="1800"/>
              <a:buNone/>
            </a:pPr>
            <a:r>
              <a:rPr b="1" lang="en-US" sz="1200"/>
              <a:t>MANUAL CLASSIFICATION:</a:t>
            </a:r>
            <a:endParaRPr sz="1200"/>
          </a:p>
          <a:p>
            <a:pPr indent="-342900" lvl="0" marL="457200" rtl="0" algn="l">
              <a:lnSpc>
                <a:spcPct val="114999"/>
              </a:lnSpc>
              <a:spcBef>
                <a:spcPts val="600"/>
              </a:spcBef>
              <a:spcAft>
                <a:spcPts val="0"/>
              </a:spcAft>
              <a:buSzPts val="1800"/>
              <a:buChar char="●"/>
            </a:pPr>
            <a:r>
              <a:rPr lang="en-US" sz="1200"/>
              <a:t>Buckets created to segregate tweets into categories</a:t>
            </a:r>
            <a:endParaRPr/>
          </a:p>
          <a:p>
            <a:pPr indent="-342900" lvl="0" marL="457200" rtl="0" algn="l">
              <a:lnSpc>
                <a:spcPct val="114999"/>
              </a:lnSpc>
              <a:spcBef>
                <a:spcPts val="600"/>
              </a:spcBef>
              <a:spcAft>
                <a:spcPts val="0"/>
              </a:spcAft>
              <a:buSzPts val="1800"/>
              <a:buChar char="●"/>
            </a:pPr>
            <a:r>
              <a:rPr lang="en-US" sz="1200"/>
              <a:t>Classification of subset of tweets based on bucket guidelines</a:t>
            </a:r>
            <a:endParaRPr/>
          </a:p>
          <a:p>
            <a:pPr indent="0" lvl="0" marL="114300" rtl="0" algn="l">
              <a:lnSpc>
                <a:spcPct val="114999"/>
              </a:lnSpc>
              <a:spcBef>
                <a:spcPts val="600"/>
              </a:spcBef>
              <a:spcAft>
                <a:spcPts val="0"/>
              </a:spcAft>
              <a:buSzPts val="1800"/>
              <a:buNone/>
            </a:pPr>
            <a:r>
              <a:t/>
            </a:r>
            <a:endParaRPr sz="1200"/>
          </a:p>
          <a:p>
            <a:pPr indent="0" lvl="0" marL="114300" rtl="0" algn="l">
              <a:lnSpc>
                <a:spcPct val="114999"/>
              </a:lnSpc>
              <a:spcBef>
                <a:spcPts val="600"/>
              </a:spcBef>
              <a:spcAft>
                <a:spcPts val="0"/>
              </a:spcAft>
              <a:buSzPts val="1800"/>
              <a:buNone/>
            </a:pPr>
            <a:r>
              <a:rPr b="1" lang="en-US" sz="1200"/>
              <a:t>TRAINING AUTOML MODEL</a:t>
            </a:r>
            <a:endParaRPr/>
          </a:p>
          <a:p>
            <a:pPr indent="-342900" lvl="0" marL="457200" rtl="0" algn="l">
              <a:lnSpc>
                <a:spcPct val="114999"/>
              </a:lnSpc>
              <a:spcBef>
                <a:spcPts val="600"/>
              </a:spcBef>
              <a:spcAft>
                <a:spcPts val="0"/>
              </a:spcAft>
              <a:buSzPts val="1800"/>
              <a:buChar char="●"/>
            </a:pPr>
            <a:r>
              <a:rPr lang="en-US" sz="1200"/>
              <a:t>Creation of Google Auto ML account</a:t>
            </a:r>
            <a:endParaRPr b="1" sz="1200"/>
          </a:p>
          <a:p>
            <a:pPr indent="-342900" lvl="0" marL="457200" rtl="0" algn="l">
              <a:lnSpc>
                <a:spcPct val="114999"/>
              </a:lnSpc>
              <a:spcBef>
                <a:spcPts val="600"/>
              </a:spcBef>
              <a:spcAft>
                <a:spcPts val="0"/>
              </a:spcAft>
              <a:buSzPts val="1800"/>
              <a:buChar char="●"/>
            </a:pPr>
            <a:r>
              <a:rPr lang="en-US" sz="1200"/>
              <a:t>Trained the Model using 1600 tweets based on above manual classification of 800 tweets</a:t>
            </a:r>
            <a:endParaRPr/>
          </a:p>
          <a:p>
            <a:pPr indent="-342900" lvl="0" marL="457200" rtl="0" algn="l">
              <a:lnSpc>
                <a:spcPct val="114999"/>
              </a:lnSpc>
              <a:spcBef>
                <a:spcPts val="600"/>
              </a:spcBef>
              <a:spcAft>
                <a:spcPts val="0"/>
              </a:spcAft>
              <a:buSzPts val="1800"/>
              <a:buChar char="●"/>
            </a:pPr>
            <a:r>
              <a:rPr lang="en-US" sz="1200"/>
              <a:t>Performed batch processing of 38911 tweets to classify larger number of tweets on basis of the trained model and reclassified the incorrect ones to improve the accuracy in iterative approach</a:t>
            </a:r>
            <a:endParaRPr/>
          </a:p>
          <a:p>
            <a:pPr indent="-342900" lvl="0" marL="457200" rtl="0" algn="l">
              <a:lnSpc>
                <a:spcPct val="114999"/>
              </a:lnSpc>
              <a:spcBef>
                <a:spcPts val="600"/>
              </a:spcBef>
              <a:spcAft>
                <a:spcPts val="0"/>
              </a:spcAft>
              <a:buSzPts val="1800"/>
              <a:buChar char="●"/>
            </a:pPr>
            <a:r>
              <a:rPr lang="en-US" sz="1200"/>
              <a:t>Classified the tweets into respective buckets with 96% precision and validated the same</a:t>
            </a:r>
            <a:endParaRPr/>
          </a:p>
          <a:p>
            <a:pPr indent="0" lvl="0" marL="114300" rtl="0" algn="l">
              <a:lnSpc>
                <a:spcPct val="114999"/>
              </a:lnSpc>
              <a:spcBef>
                <a:spcPts val="600"/>
              </a:spcBef>
              <a:spcAft>
                <a:spcPts val="600"/>
              </a:spcAft>
              <a:buSzPts val="1800"/>
              <a:buNone/>
            </a:pPr>
            <a:r>
              <a:t/>
            </a:r>
            <a:endParaRPr b="1"/>
          </a:p>
        </p:txBody>
      </p:sp>
      <p:sp>
        <p:nvSpPr>
          <p:cNvPr id="201" name="Google Shape;20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3"/>
          <p:cNvSpPr txBox="1"/>
          <p:nvPr>
            <p:ph type="title"/>
          </p:nvPr>
        </p:nvSpPr>
        <p:spPr>
          <a:xfrm>
            <a:off x="104531" y="87837"/>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2000"/>
              <a:t>Categories for analyzing tweets from an LHD</a:t>
            </a:r>
            <a:endParaRPr b="1" sz="2000"/>
          </a:p>
          <a:p>
            <a:pPr indent="0" lvl="0" marL="0" rtl="0" algn="l">
              <a:lnSpc>
                <a:spcPct val="100000"/>
              </a:lnSpc>
              <a:spcBef>
                <a:spcPts val="0"/>
              </a:spcBef>
              <a:spcAft>
                <a:spcPts val="0"/>
              </a:spcAft>
              <a:buSzPts val="2800"/>
              <a:buNone/>
            </a:pPr>
            <a:r>
              <a:t/>
            </a:r>
            <a:endParaRPr b="1"/>
          </a:p>
        </p:txBody>
      </p:sp>
      <p:sp>
        <p:nvSpPr>
          <p:cNvPr id="207" name="Google Shape;207;p13"/>
          <p:cNvSpPr/>
          <p:nvPr/>
        </p:nvSpPr>
        <p:spPr>
          <a:xfrm>
            <a:off x="230942" y="550404"/>
            <a:ext cx="8268698" cy="2183518"/>
          </a:xfrm>
          <a:prstGeom prst="roundRect">
            <a:avLst>
              <a:gd fmla="val 16667" name="adj"/>
            </a:avLst>
          </a:prstGeom>
          <a:gradFill>
            <a:gsLst>
              <a:gs pos="0">
                <a:srgbClr val="00ABC0"/>
              </a:gs>
              <a:gs pos="100000">
                <a:srgbClr val="94ECFD"/>
              </a:gs>
            </a:gsLst>
            <a:lin ang="16200000" scaled="0"/>
          </a:gradFill>
          <a:ln cap="flat" cmpd="sng" w="9525">
            <a:solidFill>
              <a:srgbClr val="0096A7"/>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8" name="Google Shape;208;p13"/>
          <p:cNvSpPr txBox="1"/>
          <p:nvPr/>
        </p:nvSpPr>
        <p:spPr>
          <a:xfrm>
            <a:off x="435076" y="600996"/>
            <a:ext cx="27431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Events</a:t>
            </a:r>
            <a:endParaRPr/>
          </a:p>
        </p:txBody>
      </p:sp>
      <p:sp>
        <p:nvSpPr>
          <p:cNvPr id="209" name="Google Shape;209;p13"/>
          <p:cNvSpPr txBox="1"/>
          <p:nvPr/>
        </p:nvSpPr>
        <p:spPr>
          <a:xfrm>
            <a:off x="384378" y="937443"/>
            <a:ext cx="8117142"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Rule</a:t>
            </a:r>
            <a:r>
              <a:rPr b="0" i="0" lang="en-US" sz="1400" u="none" cap="none" strike="noStrike">
                <a:solidFill>
                  <a:schemeClr val="dk1"/>
                </a:solidFill>
                <a:latin typeface="Arial"/>
                <a:ea typeface="Arial"/>
                <a:cs typeface="Arial"/>
                <a:sym typeface="Arial"/>
              </a:rPr>
              <a:t>: Tweets with date and time that identify an occasion</a:t>
            </a:r>
            <a:endParaRPr/>
          </a:p>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Examples </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"Come learn about changing the perception and discussion of mental illness on May 10th, 5:00pm at the Dixon Elks Lodge"</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"DeKalb County is hosting a blood drive TODAY from 12:00-4:00PM (last time slots 3:40PM)!  Please feel free to walk-in to our Multipurpose Room located at 2574 North Annie Glidden Road in DeKalb. https://t.co/D06qUUvp08"</a:t>
            </a:r>
            <a:endParaRPr/>
          </a:p>
        </p:txBody>
      </p:sp>
      <p:sp>
        <p:nvSpPr>
          <p:cNvPr id="210" name="Google Shape;210;p13"/>
          <p:cNvSpPr/>
          <p:nvPr/>
        </p:nvSpPr>
        <p:spPr>
          <a:xfrm>
            <a:off x="234132" y="2855657"/>
            <a:ext cx="8351272" cy="2276781"/>
          </a:xfrm>
          <a:prstGeom prst="roundRect">
            <a:avLst>
              <a:gd fmla="val 16667" name="adj"/>
            </a:avLst>
          </a:prstGeom>
          <a:gradFill>
            <a:gsLst>
              <a:gs pos="0">
                <a:srgbClr val="7291A1"/>
              </a:gs>
              <a:gs pos="100000">
                <a:srgbClr val="BAD6E4"/>
              </a:gs>
            </a:gsLst>
            <a:lin ang="16200000" scaled="0"/>
          </a:gradFill>
          <a:ln cap="flat" cmpd="sng" w="9525">
            <a:solidFill>
              <a:srgbClr val="748C9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1" name="Google Shape;211;p13"/>
          <p:cNvSpPr txBox="1"/>
          <p:nvPr/>
        </p:nvSpPr>
        <p:spPr>
          <a:xfrm>
            <a:off x="513427" y="2965347"/>
            <a:ext cx="325017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Administrative and services</a:t>
            </a:r>
            <a:endParaRPr/>
          </a:p>
        </p:txBody>
      </p:sp>
      <p:sp>
        <p:nvSpPr>
          <p:cNvPr id="212" name="Google Shape;212;p13"/>
          <p:cNvSpPr txBox="1"/>
          <p:nvPr/>
        </p:nvSpPr>
        <p:spPr>
          <a:xfrm>
            <a:off x="518036" y="3264923"/>
            <a:ext cx="7849828"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Rule</a:t>
            </a:r>
            <a:r>
              <a:rPr b="0" i="0" lang="en-US" sz="1400" u="none" cap="none" strike="noStrike">
                <a:solidFill>
                  <a:srgbClr val="000000"/>
                </a:solidFill>
                <a:latin typeface="Arial"/>
                <a:ea typeface="Arial"/>
                <a:cs typeface="Arial"/>
                <a:sym typeface="Arial"/>
              </a:rPr>
              <a:t>: Operational information from LHD (Promoting the LHD, Hospital, Infrastructure info.) </a:t>
            </a:r>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Examples </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"The Whiteside County Community Lab is a simple way to save money on your lab work, call us at 815-626-2230 and find out how we can help today! </a:t>
            </a:r>
            <a:r>
              <a:rPr b="0" i="0" lang="en-US" sz="1200" u="sng" cap="none" strike="noStrike">
                <a:solidFill>
                  <a:srgbClr val="000000"/>
                </a:solidFill>
                <a:latin typeface="Arial"/>
                <a:ea typeface="Arial"/>
                <a:cs typeface="Arial"/>
                <a:sym typeface="Arial"/>
                <a:hlinkClick r:id="rId3">
                  <a:extLst>
                    <a:ext uri="{A12FA001-AC4F-418D-AE19-62706E023703}">
                      <ahyp:hlinkClr val="tx"/>
                    </a:ext>
                  </a:extLst>
                </a:hlinkClick>
              </a:rPr>
              <a:t>https://t.co/iyhkY7SjOB</a:t>
            </a:r>
            <a:r>
              <a:rPr b="0" i="0" lang="en-US" sz="1200" u="none" cap="none" strike="noStrike">
                <a:solidFill>
                  <a:srgbClr val="000000"/>
                </a:solidFill>
                <a:latin typeface="Arial"/>
                <a:ea typeface="Arial"/>
                <a:cs typeface="Arial"/>
                <a:sym typeface="Arial"/>
              </a:rPr>
              <a:t>"</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"Call 815-626-2230 and ask how we can help you today! We are offering Free HIV testing the month of December please call us at 815-626-2230 and schedule yours today. #KnowYourStatus"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3" name="Google Shape;213;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4"/>
          <p:cNvSpPr/>
          <p:nvPr/>
        </p:nvSpPr>
        <p:spPr>
          <a:xfrm>
            <a:off x="244441" y="123518"/>
            <a:ext cx="8737326" cy="2451918"/>
          </a:xfrm>
          <a:prstGeom prst="roundRect">
            <a:avLst>
              <a:gd fmla="val 16667" name="adj"/>
            </a:avLst>
          </a:prstGeom>
          <a:gradFill>
            <a:gsLst>
              <a:gs pos="0">
                <a:srgbClr val="00ABC0"/>
              </a:gs>
              <a:gs pos="100000">
                <a:srgbClr val="94ECFD"/>
              </a:gs>
            </a:gsLst>
            <a:lin ang="16200000" scaled="0"/>
          </a:gradFill>
          <a:ln cap="flat" cmpd="sng" w="9525">
            <a:solidFill>
              <a:srgbClr val="0096A7"/>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9" name="Google Shape;219;p14"/>
          <p:cNvSpPr txBox="1"/>
          <p:nvPr/>
        </p:nvSpPr>
        <p:spPr>
          <a:xfrm>
            <a:off x="448903" y="282984"/>
            <a:ext cx="27431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Arial"/>
                <a:ea typeface="Arial"/>
                <a:cs typeface="Arial"/>
                <a:sym typeface="Arial"/>
              </a:rPr>
              <a:t>Health Literacy</a:t>
            </a:r>
            <a:endParaRPr b="0" i="0" sz="1600" u="none" cap="none" strike="noStrike">
              <a:solidFill>
                <a:schemeClr val="dk1"/>
              </a:solidFill>
              <a:latin typeface="Arial"/>
              <a:ea typeface="Arial"/>
              <a:cs typeface="Arial"/>
              <a:sym typeface="Arial"/>
            </a:endParaRPr>
          </a:p>
        </p:txBody>
      </p:sp>
      <p:sp>
        <p:nvSpPr>
          <p:cNvPr id="220" name="Google Shape;220;p14"/>
          <p:cNvSpPr txBox="1"/>
          <p:nvPr/>
        </p:nvSpPr>
        <p:spPr>
          <a:xfrm>
            <a:off x="398206" y="619431"/>
            <a:ext cx="8504286"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Rule</a:t>
            </a:r>
            <a:r>
              <a:rPr b="0" i="0" lang="en-US" sz="1400" u="none" cap="none" strike="noStrike">
                <a:solidFill>
                  <a:schemeClr val="dk1"/>
                </a:solidFill>
                <a:latin typeface="Arial"/>
                <a:ea typeface="Arial"/>
                <a:cs typeface="Arial"/>
                <a:sym typeface="Arial"/>
              </a:rPr>
              <a:t>:  Health awareness and informational tweets for disease prevention and improvement of health</a:t>
            </a:r>
            <a:endParaRPr/>
          </a:p>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Examples </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"Hypothermia can set in if your body temperature drops just 2 degrees so protect yourself from wind chill by dressing warmly and limiting activities outside. Visit https://t.co/3EWTnATpkN for more tips on staying warm this season. https://t.co/HONe9XMFh7"</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"It’s Men’s Health Month, and there are a lot of ways to get healthier this year. Check out some of the biggest health problems men face. #MensHealthMonth"</a:t>
            </a:r>
            <a:endParaRPr/>
          </a:p>
          <a:p>
            <a:pPr indent="0" lvl="0" marL="0" marR="0" rtl="0" algn="l">
              <a:lnSpc>
                <a:spcPct val="100000"/>
              </a:lnSpc>
              <a:spcBef>
                <a:spcPts val="0"/>
              </a:spcBef>
              <a:spcAft>
                <a:spcPts val="0"/>
              </a:spcAft>
              <a:buNone/>
            </a:pPr>
            <a:r>
              <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1" name="Google Shape;221;p14"/>
          <p:cNvSpPr/>
          <p:nvPr/>
        </p:nvSpPr>
        <p:spPr>
          <a:xfrm>
            <a:off x="252566" y="2695269"/>
            <a:ext cx="8784507" cy="2350522"/>
          </a:xfrm>
          <a:prstGeom prst="roundRect">
            <a:avLst>
              <a:gd fmla="val 16667" name="adj"/>
            </a:avLst>
          </a:prstGeom>
          <a:gradFill>
            <a:gsLst>
              <a:gs pos="0">
                <a:srgbClr val="7291A1"/>
              </a:gs>
              <a:gs pos="100000">
                <a:srgbClr val="BAD6E4"/>
              </a:gs>
            </a:gsLst>
            <a:lin ang="16200000" scaled="0"/>
          </a:gradFill>
          <a:ln cap="flat" cmpd="sng" w="9525">
            <a:solidFill>
              <a:srgbClr val="748C9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2" name="Google Shape;222;p14"/>
          <p:cNvSpPr txBox="1"/>
          <p:nvPr/>
        </p:nvSpPr>
        <p:spPr>
          <a:xfrm>
            <a:off x="301418" y="2845515"/>
            <a:ext cx="2743199"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600" u="none" cap="none" strike="noStrike">
                <a:solidFill>
                  <a:schemeClr val="dk1"/>
                </a:solidFill>
                <a:latin typeface="Arial"/>
                <a:ea typeface="Arial"/>
                <a:cs typeface="Arial"/>
                <a:sym typeface="Arial"/>
              </a:rPr>
              <a:t>Food and Drug Literacy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400" u="none" cap="none" strike="noStrike">
              <a:solidFill>
                <a:schemeClr val="dk1"/>
              </a:solidFill>
              <a:latin typeface="Arial"/>
              <a:ea typeface="Arial"/>
              <a:cs typeface="Arial"/>
              <a:sym typeface="Arial"/>
            </a:endParaRPr>
          </a:p>
        </p:txBody>
      </p:sp>
      <p:sp>
        <p:nvSpPr>
          <p:cNvPr id="223" name="Google Shape;223;p14"/>
          <p:cNvSpPr txBox="1"/>
          <p:nvPr/>
        </p:nvSpPr>
        <p:spPr>
          <a:xfrm>
            <a:off x="402813" y="3223443"/>
            <a:ext cx="8412110" cy="8925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Rule</a:t>
            </a:r>
            <a:r>
              <a:rPr b="0" i="0" lang="en-US" sz="1400" u="none" cap="none" strike="noStrike">
                <a:solidFill>
                  <a:schemeClr val="dk1"/>
                </a:solidFill>
                <a:latin typeface="Arial"/>
                <a:ea typeface="Arial"/>
                <a:cs typeface="Arial"/>
                <a:sym typeface="Arial"/>
              </a:rPr>
              <a:t>:  Occurrence of Consumable food items or drugs</a:t>
            </a:r>
            <a:endParaRPr/>
          </a:p>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Examples </a:t>
            </a:r>
            <a:endParaRPr b="0" i="0" sz="14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  "Eating healthy can be hard, but there are easy ways to incorporate more fruits and veggies into your meals" </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"Daily Health Fact:  It is estimated that 23% of individuals who use heroin develop an opioid addiction"</a:t>
            </a:r>
            <a:endParaRPr/>
          </a:p>
        </p:txBody>
      </p:sp>
      <p:sp>
        <p:nvSpPr>
          <p:cNvPr id="224" name="Google Shape;224;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5"/>
          <p:cNvSpPr/>
          <p:nvPr/>
        </p:nvSpPr>
        <p:spPr>
          <a:xfrm>
            <a:off x="157721" y="95865"/>
            <a:ext cx="8888570" cy="1603885"/>
          </a:xfrm>
          <a:prstGeom prst="roundRect">
            <a:avLst>
              <a:gd fmla="val 16667" name="adj"/>
            </a:avLst>
          </a:prstGeom>
          <a:gradFill>
            <a:gsLst>
              <a:gs pos="0">
                <a:srgbClr val="00ABC0"/>
              </a:gs>
              <a:gs pos="100000">
                <a:srgbClr val="94ECFD"/>
              </a:gs>
            </a:gsLst>
            <a:lin ang="16200000" scaled="0"/>
          </a:gradFill>
          <a:ln cap="flat" cmpd="sng" w="9525">
            <a:solidFill>
              <a:srgbClr val="0096A7"/>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0" name="Google Shape;230;p15"/>
          <p:cNvSpPr/>
          <p:nvPr/>
        </p:nvSpPr>
        <p:spPr>
          <a:xfrm>
            <a:off x="146563" y="1759667"/>
            <a:ext cx="8931989" cy="1530144"/>
          </a:xfrm>
          <a:prstGeom prst="roundRect">
            <a:avLst>
              <a:gd fmla="val 16667" name="adj"/>
            </a:avLst>
          </a:prstGeom>
          <a:gradFill>
            <a:gsLst>
              <a:gs pos="0">
                <a:srgbClr val="7291A1"/>
              </a:gs>
              <a:gs pos="100000">
                <a:srgbClr val="BAD6E4"/>
              </a:gs>
            </a:gsLst>
            <a:lin ang="16200000" scaled="0"/>
          </a:gradFill>
          <a:ln cap="flat" cmpd="sng" w="9525">
            <a:solidFill>
              <a:srgbClr val="748C9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1" name="Google Shape;231;p15"/>
          <p:cNvSpPr/>
          <p:nvPr/>
        </p:nvSpPr>
        <p:spPr>
          <a:xfrm>
            <a:off x="151171" y="3340511"/>
            <a:ext cx="8931991" cy="1760586"/>
          </a:xfrm>
          <a:prstGeom prst="roundRect">
            <a:avLst>
              <a:gd fmla="val 16667" name="adj"/>
            </a:avLst>
          </a:prstGeom>
          <a:gradFill>
            <a:gsLst>
              <a:gs pos="0">
                <a:srgbClr val="00ABC0"/>
              </a:gs>
              <a:gs pos="100000">
                <a:srgbClr val="94ECFD"/>
              </a:gs>
            </a:gsLst>
            <a:lin ang="16200000" scaled="0"/>
          </a:gradFill>
          <a:ln cap="flat" cmpd="sng" w="9525">
            <a:solidFill>
              <a:srgbClr val="0096A7"/>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2" name="Google Shape;232;p15"/>
          <p:cNvSpPr txBox="1"/>
          <p:nvPr/>
        </p:nvSpPr>
        <p:spPr>
          <a:xfrm>
            <a:off x="218459" y="218459"/>
            <a:ext cx="27431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Arial"/>
                <a:ea typeface="Arial"/>
                <a:cs typeface="Arial"/>
                <a:sym typeface="Arial"/>
              </a:rPr>
              <a:t>Childcare Literacy</a:t>
            </a:r>
            <a:endParaRPr b="0" i="0" sz="1600" u="none" cap="none" strike="noStrike">
              <a:solidFill>
                <a:schemeClr val="dk1"/>
              </a:solidFill>
              <a:latin typeface="Arial"/>
              <a:ea typeface="Arial"/>
              <a:cs typeface="Arial"/>
              <a:sym typeface="Arial"/>
            </a:endParaRPr>
          </a:p>
        </p:txBody>
      </p:sp>
      <p:sp>
        <p:nvSpPr>
          <p:cNvPr id="233" name="Google Shape;233;p15"/>
          <p:cNvSpPr txBox="1"/>
          <p:nvPr/>
        </p:nvSpPr>
        <p:spPr>
          <a:xfrm>
            <a:off x="223068" y="545689"/>
            <a:ext cx="8771602"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Rule</a:t>
            </a:r>
            <a:r>
              <a:rPr b="0" i="0" lang="en-US" sz="1400" u="none" cap="none" strike="noStrike">
                <a:solidFill>
                  <a:schemeClr val="dk1"/>
                </a:solidFill>
                <a:latin typeface="Arial"/>
                <a:ea typeface="Arial"/>
                <a:cs typeface="Arial"/>
                <a:sym typeface="Arial"/>
              </a:rPr>
              <a:t>: Childcare or infant health awareness or information for parents</a:t>
            </a:r>
            <a:endParaRPr/>
          </a:p>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Examples</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"#Vaccines help protect babies against 14 diseases by age 2. Help parents know which shots their baby needs: "</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"DYK #Breastfeeding reduces your baby's risk of respiratory infection, diabetes, obesity and SIDS?"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234" name="Google Shape;234;p15"/>
          <p:cNvSpPr txBox="1"/>
          <p:nvPr/>
        </p:nvSpPr>
        <p:spPr>
          <a:xfrm>
            <a:off x="278375" y="1836173"/>
            <a:ext cx="27431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Arial"/>
                <a:ea typeface="Arial"/>
                <a:cs typeface="Arial"/>
                <a:sym typeface="Arial"/>
              </a:rPr>
              <a:t>General </a:t>
            </a:r>
            <a:endParaRPr b="0" i="0" sz="1400" u="none" cap="none" strike="noStrike">
              <a:solidFill>
                <a:schemeClr val="dk1"/>
              </a:solidFill>
              <a:latin typeface="Arial"/>
              <a:ea typeface="Arial"/>
              <a:cs typeface="Arial"/>
              <a:sym typeface="Arial"/>
            </a:endParaRPr>
          </a:p>
        </p:txBody>
      </p:sp>
      <p:sp>
        <p:nvSpPr>
          <p:cNvPr id="235" name="Google Shape;235;p15"/>
          <p:cNvSpPr txBox="1"/>
          <p:nvPr/>
        </p:nvSpPr>
        <p:spPr>
          <a:xfrm>
            <a:off x="292201" y="2172621"/>
            <a:ext cx="8716295" cy="8925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Rule</a:t>
            </a:r>
            <a:r>
              <a:rPr b="0" i="0" lang="en-US" sz="1400" u="none" cap="none" strike="noStrike">
                <a:solidFill>
                  <a:schemeClr val="dk1"/>
                </a:solidFill>
                <a:latin typeface="Arial"/>
                <a:ea typeface="Arial"/>
                <a:cs typeface="Arial"/>
                <a:sym typeface="Arial"/>
              </a:rPr>
              <a:t>: Tweets with holiday wishes or environmental awareness </a:t>
            </a:r>
            <a:endParaRPr/>
          </a:p>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Examples</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"How can climate impact your health? https://t.co/OfgGbcIS2D"</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"Happy #ForthOfJuly from your friends at the Whiteside County Community Health Center!"</a:t>
            </a:r>
            <a:endParaRPr/>
          </a:p>
        </p:txBody>
      </p:sp>
      <p:sp>
        <p:nvSpPr>
          <p:cNvPr id="236" name="Google Shape;236;p15"/>
          <p:cNvSpPr txBox="1"/>
          <p:nvPr/>
        </p:nvSpPr>
        <p:spPr>
          <a:xfrm>
            <a:off x="278375" y="3476931"/>
            <a:ext cx="27431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Arial"/>
                <a:ea typeface="Arial"/>
                <a:cs typeface="Arial"/>
                <a:sym typeface="Arial"/>
              </a:rPr>
              <a:t>Alert and News</a:t>
            </a:r>
            <a:endParaRPr b="0" i="0" sz="1600" u="none" cap="none" strike="noStrike">
              <a:solidFill>
                <a:schemeClr val="dk1"/>
              </a:solidFill>
              <a:latin typeface="Arial"/>
              <a:ea typeface="Arial"/>
              <a:cs typeface="Arial"/>
              <a:sym typeface="Arial"/>
            </a:endParaRPr>
          </a:p>
        </p:txBody>
      </p:sp>
      <p:sp>
        <p:nvSpPr>
          <p:cNvPr id="237" name="Google Shape;237;p15"/>
          <p:cNvSpPr txBox="1"/>
          <p:nvPr/>
        </p:nvSpPr>
        <p:spPr>
          <a:xfrm>
            <a:off x="282984" y="3785726"/>
            <a:ext cx="8725512"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Rule</a:t>
            </a:r>
            <a:r>
              <a:rPr b="0" i="0" lang="en-US" sz="1400" u="none" cap="none" strike="noStrike">
                <a:solidFill>
                  <a:schemeClr val="dk1"/>
                </a:solidFill>
                <a:latin typeface="Arial"/>
                <a:ea typeface="Arial"/>
                <a:cs typeface="Arial"/>
                <a:sym typeface="Arial"/>
              </a:rPr>
              <a:t>: Occurrence of serious health threat, time sensitive alerts or news that needs attention</a:t>
            </a:r>
            <a:endParaRPr/>
          </a:p>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Examples</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"First West Nile virus mosquitoes in Peoria"</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"https://t.co/k7vUNmf2PB https://t.co/0XWxpZcJXG#FlashFloodWarning for Galesburg, Wataga, Oneida, Altona, Victoria, Rio, East Galesburg, Henderson, Snake Den Hollow and I-74 between mile markers 34 and 47 until 6:15 PM. #TurnAroundDontDrown when encountering flooded roads. Most flood deaths occur in vehicles."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8" name="Google Shape;238;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6"/>
          <p:cNvSpPr txBox="1"/>
          <p:nvPr>
            <p:ph type="title"/>
          </p:nvPr>
        </p:nvSpPr>
        <p:spPr>
          <a:xfrm>
            <a:off x="244792" y="1925"/>
            <a:ext cx="8520600" cy="35491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Variable characteristics</a:t>
            </a:r>
            <a:endParaRPr b="1"/>
          </a:p>
        </p:txBody>
      </p:sp>
      <p:graphicFrame>
        <p:nvGraphicFramePr>
          <p:cNvPr id="244" name="Google Shape;244;p16"/>
          <p:cNvGraphicFramePr/>
          <p:nvPr/>
        </p:nvGraphicFramePr>
        <p:xfrm>
          <a:off x="244790" y="536049"/>
          <a:ext cx="3000000" cy="3000000"/>
        </p:xfrm>
        <a:graphic>
          <a:graphicData uri="http://schemas.openxmlformats.org/drawingml/2006/table">
            <a:tbl>
              <a:tblPr bandRow="1" firstRow="1">
                <a:noFill/>
                <a:tableStyleId>{A6CB80EB-A8F4-4B35-87B9-0BAF2C30157A}</a:tableStyleId>
              </a:tblPr>
              <a:tblGrid>
                <a:gridCol w="1003450"/>
                <a:gridCol w="1752200"/>
                <a:gridCol w="2856100"/>
              </a:tblGrid>
              <a:tr h="268775">
                <a:tc>
                  <a:txBody>
                    <a:bodyPr/>
                    <a:lstStyle/>
                    <a:p>
                      <a:pPr indent="0" lvl="0" marL="0" marR="0" rtl="0" algn="l">
                        <a:lnSpc>
                          <a:spcPct val="100000"/>
                        </a:lnSpc>
                        <a:spcBef>
                          <a:spcPts val="0"/>
                        </a:spcBef>
                        <a:spcAft>
                          <a:spcPts val="0"/>
                        </a:spcAft>
                        <a:buNone/>
                      </a:pPr>
                      <a:r>
                        <a:rPr lang="en-US" sz="1000" u="none" cap="none" strike="noStrike"/>
                        <a:t>Type</a:t>
                      </a:r>
                      <a:endParaRPr/>
                    </a:p>
                  </a:txBody>
                  <a:tcPr marT="45725" marB="45725" marR="91450" marL="91450">
                    <a:solidFill>
                      <a:srgbClr val="7F7F7F"/>
                    </a:solidFill>
                  </a:tcPr>
                </a:tc>
                <a:tc>
                  <a:txBody>
                    <a:bodyPr/>
                    <a:lstStyle/>
                    <a:p>
                      <a:pPr indent="0" lvl="0" marL="0" marR="0" rtl="0" algn="l">
                        <a:lnSpc>
                          <a:spcPct val="100000"/>
                        </a:lnSpc>
                        <a:spcBef>
                          <a:spcPts val="0"/>
                        </a:spcBef>
                        <a:spcAft>
                          <a:spcPts val="0"/>
                        </a:spcAft>
                        <a:buNone/>
                      </a:pPr>
                      <a:r>
                        <a:rPr lang="en-US" sz="1000" u="none" cap="none" strike="noStrike"/>
                        <a:t>Variable list</a:t>
                      </a:r>
                      <a:endParaRPr/>
                    </a:p>
                  </a:txBody>
                  <a:tcPr marT="45725" marB="45725" marR="91450" marL="91450">
                    <a:solidFill>
                      <a:srgbClr val="7F7F7F"/>
                    </a:solidFill>
                  </a:tcPr>
                </a:tc>
                <a:tc>
                  <a:txBody>
                    <a:bodyPr/>
                    <a:lstStyle/>
                    <a:p>
                      <a:pPr indent="0" lvl="0" marL="0" marR="0" rtl="0" algn="l">
                        <a:lnSpc>
                          <a:spcPct val="100000"/>
                        </a:lnSpc>
                        <a:spcBef>
                          <a:spcPts val="0"/>
                        </a:spcBef>
                        <a:spcAft>
                          <a:spcPts val="0"/>
                        </a:spcAft>
                        <a:buNone/>
                      </a:pPr>
                      <a:r>
                        <a:rPr lang="en-US" sz="1000" u="none" cap="none" strike="noStrike"/>
                        <a:t>Definition</a:t>
                      </a:r>
                      <a:endParaRPr/>
                    </a:p>
                  </a:txBody>
                  <a:tcPr marT="45725" marB="45725" marR="91450" marL="91450">
                    <a:solidFill>
                      <a:srgbClr val="7F7F7F"/>
                    </a:solidFill>
                  </a:tcPr>
                </a:tc>
              </a:tr>
              <a:tr h="378100">
                <a:tc>
                  <a:txBody>
                    <a:bodyPr/>
                    <a:lstStyle/>
                    <a:p>
                      <a:pPr indent="0" lvl="0" marL="0" marR="0" rtl="0" algn="l">
                        <a:lnSpc>
                          <a:spcPct val="100000"/>
                        </a:lnSpc>
                        <a:spcBef>
                          <a:spcPts val="0"/>
                        </a:spcBef>
                        <a:spcAft>
                          <a:spcPts val="0"/>
                        </a:spcAft>
                        <a:buNone/>
                      </a:pPr>
                      <a:r>
                        <a:rPr lang="en-US" sz="1000" u="none" cap="none" strike="noStrike"/>
                        <a:t>LHD characteristics</a:t>
                      </a:r>
                      <a:endParaRPr/>
                    </a:p>
                  </a:txBody>
                  <a:tcPr marT="45725" marB="45725" marR="91450" marL="91450">
                    <a:solidFill>
                      <a:srgbClr val="B5B2EE"/>
                    </a:solidFill>
                  </a:tcPr>
                </a:tc>
                <a:tc>
                  <a:txBody>
                    <a:bodyPr/>
                    <a:lstStyle/>
                    <a:p>
                      <a:pPr indent="0" lvl="0" marL="0" marR="0" rtl="0" algn="l">
                        <a:lnSpc>
                          <a:spcPct val="150000"/>
                        </a:lnSpc>
                        <a:spcBef>
                          <a:spcPts val="0"/>
                        </a:spcBef>
                        <a:spcAft>
                          <a:spcPts val="0"/>
                        </a:spcAft>
                        <a:buClr>
                          <a:srgbClr val="000000"/>
                        </a:buClr>
                        <a:buSzPts val="1000"/>
                        <a:buFont typeface="Arial"/>
                        <a:buNone/>
                      </a:pPr>
                      <a:r>
                        <a:rPr lang="en-US" sz="1000" u="none" cap="none" strike="noStrike"/>
                        <a:t>Population (number)</a:t>
                      </a:r>
                      <a:endParaRPr/>
                    </a:p>
                  </a:txBody>
                  <a:tcPr marT="45725" marB="45725" marR="91450" marL="91450">
                    <a:solidFill>
                      <a:srgbClr val="B5B2EE"/>
                    </a:solidFill>
                  </a:tcPr>
                </a:tc>
                <a:tc>
                  <a:txBody>
                    <a:bodyPr/>
                    <a:lstStyle/>
                    <a:p>
                      <a:pPr indent="0" lvl="0" marL="0" marR="0" rtl="0" algn="l">
                        <a:lnSpc>
                          <a:spcPct val="150000"/>
                        </a:lnSpc>
                        <a:spcBef>
                          <a:spcPts val="0"/>
                        </a:spcBef>
                        <a:spcAft>
                          <a:spcPts val="0"/>
                        </a:spcAft>
                        <a:buNone/>
                      </a:pPr>
                      <a:r>
                        <a:rPr lang="en-US" sz="1000" u="none" cap="none" strike="noStrike"/>
                        <a:t>Population of the county</a:t>
                      </a:r>
                      <a:endParaRPr/>
                    </a:p>
                  </a:txBody>
                  <a:tcPr marT="45725" marB="45725" marR="91450" marL="91450">
                    <a:solidFill>
                      <a:srgbClr val="B5B2EE"/>
                    </a:solidFill>
                  </a:tcPr>
                </a:tc>
              </a:tr>
              <a:tr h="826200">
                <a:tc>
                  <a:txBody>
                    <a:bodyPr/>
                    <a:lstStyle/>
                    <a:p>
                      <a:pPr indent="0" lvl="0" marL="0" marR="0" rtl="0" algn="l">
                        <a:lnSpc>
                          <a:spcPct val="100000"/>
                        </a:lnSpc>
                        <a:spcBef>
                          <a:spcPts val="0"/>
                        </a:spcBef>
                        <a:spcAft>
                          <a:spcPts val="0"/>
                        </a:spcAft>
                        <a:buNone/>
                      </a:pPr>
                      <a:r>
                        <a:rPr lang="en-US" sz="1000" u="none" cap="none" strike="noStrike"/>
                        <a:t>Twitter handle characteristics</a:t>
                      </a:r>
                      <a:endParaRPr/>
                    </a:p>
                  </a:txBody>
                  <a:tcPr marT="45725" marB="45725" marR="91450" marL="91450">
                    <a:solidFill>
                      <a:srgbClr val="FFCC8B"/>
                    </a:solidFill>
                  </a:tcPr>
                </a:tc>
                <a:tc>
                  <a:txBody>
                    <a:bodyPr/>
                    <a:lstStyle/>
                    <a:p>
                      <a:pPr indent="0" lvl="0" marL="0" marR="0" rtl="0" algn="l">
                        <a:lnSpc>
                          <a:spcPct val="150000"/>
                        </a:lnSpc>
                        <a:spcBef>
                          <a:spcPts val="0"/>
                        </a:spcBef>
                        <a:spcAft>
                          <a:spcPts val="0"/>
                        </a:spcAft>
                        <a:buClr>
                          <a:srgbClr val="000000"/>
                        </a:buClr>
                        <a:buSzPts val="1000"/>
                        <a:buFont typeface="Arial"/>
                        <a:buNone/>
                      </a:pPr>
                      <a:r>
                        <a:rPr lang="en-US" sz="1000" u="none" cap="none" strike="noStrike"/>
                        <a:t>Followers (number)</a:t>
                      </a:r>
                      <a:endParaRPr/>
                    </a:p>
                    <a:p>
                      <a:pPr indent="0" lvl="0" marL="0" marR="0" rtl="0" algn="l">
                        <a:lnSpc>
                          <a:spcPct val="150000"/>
                        </a:lnSpc>
                        <a:spcBef>
                          <a:spcPts val="0"/>
                        </a:spcBef>
                        <a:spcAft>
                          <a:spcPts val="0"/>
                        </a:spcAft>
                        <a:buClr>
                          <a:srgbClr val="000000"/>
                        </a:buClr>
                        <a:buSzPts val="1000"/>
                        <a:buFont typeface="Arial"/>
                        <a:buNone/>
                      </a:pPr>
                      <a:r>
                        <a:rPr lang="en-US" sz="1000" u="none" cap="none" strike="noStrike"/>
                        <a:t>Following (number)</a:t>
                      </a:r>
                      <a:endParaRPr/>
                    </a:p>
                    <a:p>
                      <a:pPr indent="0" lvl="0" marL="0" marR="0" rtl="0" algn="l">
                        <a:lnSpc>
                          <a:spcPct val="150000"/>
                        </a:lnSpc>
                        <a:spcBef>
                          <a:spcPts val="0"/>
                        </a:spcBef>
                        <a:spcAft>
                          <a:spcPts val="0"/>
                        </a:spcAft>
                        <a:buClr>
                          <a:srgbClr val="000000"/>
                        </a:buClr>
                        <a:buSzPts val="1000"/>
                        <a:buFont typeface="Arial"/>
                        <a:buNone/>
                      </a:pPr>
                      <a:r>
                        <a:rPr lang="en-US" sz="1000" u="none" cap="none" strike="noStrike"/>
                        <a:t>Total tweets (number)</a:t>
                      </a:r>
                      <a:endParaRPr/>
                    </a:p>
                  </a:txBody>
                  <a:tcPr marT="45725" marB="45725" marR="91450" marL="91450">
                    <a:solidFill>
                      <a:srgbClr val="FFCC8B"/>
                    </a:solidFill>
                  </a:tcPr>
                </a:tc>
                <a:tc>
                  <a:txBody>
                    <a:bodyPr/>
                    <a:lstStyle/>
                    <a:p>
                      <a:pPr indent="0" lvl="0" marL="0" marR="0" rtl="0" algn="l">
                        <a:lnSpc>
                          <a:spcPct val="150000"/>
                        </a:lnSpc>
                        <a:spcBef>
                          <a:spcPts val="0"/>
                        </a:spcBef>
                        <a:spcAft>
                          <a:spcPts val="0"/>
                        </a:spcAft>
                        <a:buNone/>
                      </a:pPr>
                      <a:r>
                        <a:rPr lang="en-US" sz="1000" u="none" cap="none" strike="noStrike"/>
                        <a:t>Number of twitter accounts that follow the LHD</a:t>
                      </a:r>
                      <a:endParaRPr/>
                    </a:p>
                    <a:p>
                      <a:pPr indent="0" lvl="0" marL="0" marR="0" rtl="0" algn="l">
                        <a:lnSpc>
                          <a:spcPct val="150000"/>
                        </a:lnSpc>
                        <a:spcBef>
                          <a:spcPts val="0"/>
                        </a:spcBef>
                        <a:spcAft>
                          <a:spcPts val="0"/>
                        </a:spcAft>
                        <a:buNone/>
                      </a:pPr>
                      <a:r>
                        <a:rPr lang="en-US" sz="1000" u="none" cap="none" strike="noStrike"/>
                        <a:t>Number of twitter accounts followed by LHD</a:t>
                      </a:r>
                      <a:endParaRPr/>
                    </a:p>
                    <a:p>
                      <a:pPr indent="0" lvl="0" marL="0" marR="0" rtl="0" algn="l">
                        <a:lnSpc>
                          <a:spcPct val="150000"/>
                        </a:lnSpc>
                        <a:spcBef>
                          <a:spcPts val="0"/>
                        </a:spcBef>
                        <a:spcAft>
                          <a:spcPts val="0"/>
                        </a:spcAft>
                        <a:buNone/>
                      </a:pPr>
                      <a:r>
                        <a:rPr lang="en-US" sz="1000" u="none" cap="none" strike="noStrike"/>
                        <a:t>Number of tweets posted by a handle - Upto 3000 (Most recent)</a:t>
                      </a:r>
                      <a:endParaRPr/>
                    </a:p>
                  </a:txBody>
                  <a:tcPr marT="45725" marB="45725" marR="91450" marL="91450">
                    <a:solidFill>
                      <a:srgbClr val="FFCC8B"/>
                    </a:solidFill>
                  </a:tcPr>
                </a:tc>
              </a:tr>
              <a:tr h="2891175">
                <a:tc>
                  <a:txBody>
                    <a:bodyPr/>
                    <a:lstStyle/>
                    <a:p>
                      <a:pPr indent="0" lvl="0" marL="0" marR="0" rtl="0" algn="l">
                        <a:lnSpc>
                          <a:spcPct val="100000"/>
                        </a:lnSpc>
                        <a:spcBef>
                          <a:spcPts val="0"/>
                        </a:spcBef>
                        <a:spcAft>
                          <a:spcPts val="0"/>
                        </a:spcAft>
                        <a:buNone/>
                      </a:pPr>
                      <a:r>
                        <a:rPr lang="en-US" sz="1000" u="none" cap="none" strike="noStrike"/>
                        <a:t>Tweet characteristics</a:t>
                      </a:r>
                      <a:endParaRPr/>
                    </a:p>
                  </a:txBody>
                  <a:tcPr marT="45725" marB="45725" marR="91450" marL="91450">
                    <a:solidFill>
                      <a:srgbClr val="75F2FF"/>
                    </a:solidFill>
                  </a:tcPr>
                </a:tc>
                <a:tc>
                  <a:txBody>
                    <a:bodyPr/>
                    <a:lstStyle/>
                    <a:p>
                      <a:pPr indent="0" lvl="0" marL="0" marR="0" rtl="0" algn="l">
                        <a:lnSpc>
                          <a:spcPct val="150000"/>
                        </a:lnSpc>
                        <a:spcBef>
                          <a:spcPts val="0"/>
                        </a:spcBef>
                        <a:spcAft>
                          <a:spcPts val="0"/>
                        </a:spcAft>
                        <a:buClr>
                          <a:srgbClr val="000000"/>
                        </a:buClr>
                        <a:buSzPts val="1000"/>
                        <a:buFont typeface="Arial"/>
                        <a:buNone/>
                      </a:pPr>
                      <a:r>
                        <a:rPr lang="en-US" sz="1000" u="none" cap="none" strike="noStrike"/>
                        <a:t>Retweets (number)</a:t>
                      </a:r>
                      <a:endParaRPr/>
                    </a:p>
                    <a:p>
                      <a:pPr indent="0" lvl="0" marL="0" marR="0" rtl="0" algn="l">
                        <a:lnSpc>
                          <a:spcPct val="150000"/>
                        </a:lnSpc>
                        <a:spcBef>
                          <a:spcPts val="0"/>
                        </a:spcBef>
                        <a:spcAft>
                          <a:spcPts val="0"/>
                        </a:spcAft>
                        <a:buNone/>
                      </a:pPr>
                      <a:r>
                        <a:t/>
                      </a:r>
                      <a:endParaRPr sz="1000" u="none" cap="none" strike="noStrike"/>
                    </a:p>
                    <a:p>
                      <a:pPr indent="0" lvl="0" marL="0" marR="0" rtl="0" algn="l">
                        <a:lnSpc>
                          <a:spcPct val="150000"/>
                        </a:lnSpc>
                        <a:spcBef>
                          <a:spcPts val="0"/>
                        </a:spcBef>
                        <a:spcAft>
                          <a:spcPts val="0"/>
                        </a:spcAft>
                        <a:buNone/>
                      </a:pPr>
                      <a:r>
                        <a:rPr lang="en-US" sz="1000" u="none" cap="none" strike="noStrike"/>
                        <a:t>Favorites (number)</a:t>
                      </a:r>
                      <a:endParaRPr/>
                    </a:p>
                    <a:p>
                      <a:pPr indent="0" lvl="0" marL="0" marR="0" rtl="0" algn="l">
                        <a:lnSpc>
                          <a:spcPct val="150000"/>
                        </a:lnSpc>
                        <a:spcBef>
                          <a:spcPts val="0"/>
                        </a:spcBef>
                        <a:spcAft>
                          <a:spcPts val="0"/>
                        </a:spcAft>
                        <a:buNone/>
                      </a:pPr>
                      <a:r>
                        <a:rPr lang="en-US" sz="1000" u="none" cap="none" strike="noStrike"/>
                        <a:t>Hashtags count (number)</a:t>
                      </a:r>
                      <a:endParaRPr/>
                    </a:p>
                    <a:p>
                      <a:pPr indent="0" lvl="0" marL="0" marR="0" rtl="0" algn="l">
                        <a:lnSpc>
                          <a:spcPct val="150000"/>
                        </a:lnSpc>
                        <a:spcBef>
                          <a:spcPts val="0"/>
                        </a:spcBef>
                        <a:spcAft>
                          <a:spcPts val="0"/>
                        </a:spcAft>
                        <a:buNone/>
                      </a:pPr>
                      <a:r>
                        <a:rPr lang="en-US" sz="1000" u="none" cap="none" strike="noStrike"/>
                        <a:t>User Mentions (number)</a:t>
                      </a:r>
                      <a:endParaRPr/>
                    </a:p>
                    <a:p>
                      <a:pPr indent="0" lvl="0" marL="0" marR="0" rtl="0" algn="l">
                        <a:lnSpc>
                          <a:spcPct val="150000"/>
                        </a:lnSpc>
                        <a:spcBef>
                          <a:spcPts val="0"/>
                        </a:spcBef>
                        <a:spcAft>
                          <a:spcPts val="0"/>
                        </a:spcAft>
                        <a:buNone/>
                      </a:pPr>
                      <a:r>
                        <a:t/>
                      </a:r>
                      <a:endParaRPr sz="1000" u="none" cap="none" strike="noStrike"/>
                    </a:p>
                    <a:p>
                      <a:pPr indent="0" lvl="0" marL="0" marR="0" rtl="0" algn="l">
                        <a:lnSpc>
                          <a:spcPct val="150000"/>
                        </a:lnSpc>
                        <a:spcBef>
                          <a:spcPts val="0"/>
                        </a:spcBef>
                        <a:spcAft>
                          <a:spcPts val="0"/>
                        </a:spcAft>
                        <a:buClr>
                          <a:srgbClr val="000000"/>
                        </a:buClr>
                        <a:buSzPts val="1000"/>
                        <a:buFont typeface="Arial"/>
                        <a:buNone/>
                      </a:pPr>
                      <a:r>
                        <a:rPr lang="en-US" sz="1000" u="none" cap="none" strike="noStrike"/>
                        <a:t>Source (34 categories)</a:t>
                      </a:r>
                      <a:endParaRPr sz="1400" u="none" cap="none" strike="noStrike"/>
                    </a:p>
                    <a:p>
                      <a:pPr indent="0" lvl="0" marL="0" marR="0" rtl="0" algn="l">
                        <a:lnSpc>
                          <a:spcPct val="150000"/>
                        </a:lnSpc>
                        <a:spcBef>
                          <a:spcPts val="0"/>
                        </a:spcBef>
                        <a:spcAft>
                          <a:spcPts val="0"/>
                        </a:spcAft>
                        <a:buClr>
                          <a:srgbClr val="000000"/>
                        </a:buClr>
                        <a:buSzPts val="1000"/>
                        <a:buFont typeface="Arial"/>
                        <a:buNone/>
                      </a:pPr>
                      <a:r>
                        <a:t/>
                      </a:r>
                      <a:endParaRPr sz="1000" u="none" cap="none" strike="noStrike"/>
                    </a:p>
                    <a:p>
                      <a:pPr indent="0" lvl="0" marL="0" marR="0" rtl="0" algn="l">
                        <a:lnSpc>
                          <a:spcPct val="150000"/>
                        </a:lnSpc>
                        <a:spcBef>
                          <a:spcPts val="0"/>
                        </a:spcBef>
                        <a:spcAft>
                          <a:spcPts val="0"/>
                        </a:spcAft>
                        <a:buNone/>
                      </a:pPr>
                      <a:r>
                        <a:rPr lang="en-US" sz="1000" u="none" cap="none" strike="noStrike"/>
                        <a:t>Is media (4 categories)</a:t>
                      </a:r>
                      <a:endParaRPr/>
                    </a:p>
                    <a:p>
                      <a:pPr indent="0" lvl="0" marL="0" marR="0" rtl="0" algn="l">
                        <a:lnSpc>
                          <a:spcPct val="150000"/>
                        </a:lnSpc>
                        <a:spcBef>
                          <a:spcPts val="0"/>
                        </a:spcBef>
                        <a:spcAft>
                          <a:spcPts val="0"/>
                        </a:spcAft>
                        <a:buNone/>
                      </a:pPr>
                      <a:r>
                        <a:rPr lang="en-US" sz="1000" u="none" cap="none" strike="noStrike"/>
                        <a:t>Bucket (7 categories)</a:t>
                      </a:r>
                      <a:endParaRPr/>
                    </a:p>
                    <a:p>
                      <a:pPr indent="0" lvl="0" marL="0" marR="0" rtl="0" algn="l">
                        <a:lnSpc>
                          <a:spcPct val="150000"/>
                        </a:lnSpc>
                        <a:spcBef>
                          <a:spcPts val="0"/>
                        </a:spcBef>
                        <a:spcAft>
                          <a:spcPts val="0"/>
                        </a:spcAft>
                        <a:buClr>
                          <a:srgbClr val="000000"/>
                        </a:buClr>
                        <a:buSzPts val="1000"/>
                        <a:buFont typeface="Arial"/>
                        <a:buNone/>
                      </a:pPr>
                      <a:r>
                        <a:t/>
                      </a:r>
                      <a:endParaRPr sz="1000" u="none" cap="none" strike="noStrike"/>
                    </a:p>
                    <a:p>
                      <a:pPr indent="0" lvl="0" marL="0" marR="0" rtl="0" algn="l">
                        <a:lnSpc>
                          <a:spcPct val="150000"/>
                        </a:lnSpc>
                        <a:spcBef>
                          <a:spcPts val="0"/>
                        </a:spcBef>
                        <a:spcAft>
                          <a:spcPts val="0"/>
                        </a:spcAft>
                        <a:buNone/>
                      </a:pPr>
                      <a:r>
                        <a:rPr lang="en-US" sz="1000" u="none" cap="none" strike="noStrike"/>
                        <a:t>Created_at (timestamp)</a:t>
                      </a:r>
                      <a:endParaRPr/>
                    </a:p>
                  </a:txBody>
                  <a:tcPr marT="45725" marB="45725" marR="91450" marL="91450">
                    <a:solidFill>
                      <a:srgbClr val="75F2FF"/>
                    </a:solidFill>
                  </a:tcPr>
                </a:tc>
                <a:tc>
                  <a:txBody>
                    <a:bodyPr/>
                    <a:lstStyle/>
                    <a:p>
                      <a:pPr indent="0" lvl="0" marL="0" marR="0" rtl="0" algn="l">
                        <a:lnSpc>
                          <a:spcPct val="150000"/>
                        </a:lnSpc>
                        <a:spcBef>
                          <a:spcPts val="0"/>
                        </a:spcBef>
                        <a:spcAft>
                          <a:spcPts val="0"/>
                        </a:spcAft>
                        <a:buNone/>
                      </a:pPr>
                      <a:r>
                        <a:rPr lang="en-US" sz="1000" u="none" cap="none" strike="noStrike"/>
                        <a:t>When a user directly shares a Twitter accounts brand message with their audience</a:t>
                      </a:r>
                      <a:endParaRPr/>
                    </a:p>
                    <a:p>
                      <a:pPr indent="0" lvl="0" marL="0" marR="0" rtl="0" algn="l">
                        <a:lnSpc>
                          <a:spcPct val="150000"/>
                        </a:lnSpc>
                        <a:spcBef>
                          <a:spcPts val="0"/>
                        </a:spcBef>
                        <a:spcAft>
                          <a:spcPts val="0"/>
                        </a:spcAft>
                        <a:buNone/>
                      </a:pPr>
                      <a:r>
                        <a:rPr lang="en-US" sz="1000" u="none" cap="none" strike="noStrike"/>
                        <a:t>When a user stars a Tweet as an appreciation </a:t>
                      </a:r>
                      <a:endParaRPr/>
                    </a:p>
                    <a:p>
                      <a:pPr indent="0" lvl="0" marL="0" marR="0" rtl="0" algn="l">
                        <a:lnSpc>
                          <a:spcPct val="150000"/>
                        </a:lnSpc>
                        <a:spcBef>
                          <a:spcPts val="0"/>
                        </a:spcBef>
                        <a:spcAft>
                          <a:spcPts val="0"/>
                        </a:spcAft>
                        <a:buClr>
                          <a:srgbClr val="000000"/>
                        </a:buClr>
                        <a:buSzPts val="1000"/>
                        <a:buFont typeface="Arial"/>
                        <a:buNone/>
                      </a:pPr>
                      <a:r>
                        <a:rPr b="0" i="0" lang="en-US" sz="1000" u="none" cap="none" strike="noStrike">
                          <a:latin typeface="Arial"/>
                          <a:ea typeface="Arial"/>
                          <a:cs typeface="Arial"/>
                          <a:sym typeface="Arial"/>
                        </a:rPr>
                        <a:t>When a user uses hashtag(#) symbol </a:t>
                      </a:r>
                      <a:endParaRPr/>
                    </a:p>
                    <a:p>
                      <a:pPr indent="0" lvl="0" marL="0" marR="0" rtl="0" algn="l">
                        <a:lnSpc>
                          <a:spcPct val="150000"/>
                        </a:lnSpc>
                        <a:spcBef>
                          <a:spcPts val="0"/>
                        </a:spcBef>
                        <a:spcAft>
                          <a:spcPts val="0"/>
                        </a:spcAft>
                        <a:buClr>
                          <a:srgbClr val="000000"/>
                        </a:buClr>
                        <a:buSzPts val="1000"/>
                        <a:buFont typeface="Arial"/>
                        <a:buNone/>
                      </a:pPr>
                      <a:r>
                        <a:rPr lang="en-US" sz="1000" u="none" cap="none" strike="noStrike"/>
                        <a:t>Mention of @ symbol to include other user handles in tweet</a:t>
                      </a:r>
                      <a:endParaRPr sz="1400" u="none" cap="none" strike="noStrike"/>
                    </a:p>
                    <a:p>
                      <a:pPr indent="0" lvl="0" marL="0" marR="0" rtl="0" algn="l">
                        <a:lnSpc>
                          <a:spcPct val="150000"/>
                        </a:lnSpc>
                        <a:spcBef>
                          <a:spcPts val="0"/>
                        </a:spcBef>
                        <a:spcAft>
                          <a:spcPts val="0"/>
                        </a:spcAft>
                        <a:buNone/>
                      </a:pPr>
                      <a:r>
                        <a:rPr lang="en-US" sz="1000" u="none" cap="none" strike="noStrike"/>
                        <a:t>Source from which a tweet originated E.g: Facebook, Hootsuite, Twitter for iPhone, etc</a:t>
                      </a:r>
                      <a:endParaRPr/>
                    </a:p>
                    <a:p>
                      <a:pPr indent="0" lvl="0" marL="0" marR="0" rtl="0" algn="l">
                        <a:lnSpc>
                          <a:spcPct val="150000"/>
                        </a:lnSpc>
                        <a:spcBef>
                          <a:spcPts val="0"/>
                        </a:spcBef>
                        <a:spcAft>
                          <a:spcPts val="0"/>
                        </a:spcAft>
                        <a:buNone/>
                      </a:pPr>
                      <a:r>
                        <a:rPr lang="en-US" sz="1000" u="none" cap="none" strike="noStrike"/>
                        <a:t>Indicates the presence of media in the tweet</a:t>
                      </a:r>
                      <a:endParaRPr/>
                    </a:p>
                    <a:p>
                      <a:pPr indent="0" lvl="0" marL="0" marR="0" rtl="0" algn="l">
                        <a:lnSpc>
                          <a:spcPct val="150000"/>
                        </a:lnSpc>
                        <a:spcBef>
                          <a:spcPts val="0"/>
                        </a:spcBef>
                        <a:spcAft>
                          <a:spcPts val="0"/>
                        </a:spcAft>
                        <a:buNone/>
                      </a:pPr>
                      <a:r>
                        <a:rPr lang="en-US" sz="1000" u="none" cap="none" strike="noStrike"/>
                        <a:t>Category based on tweet content (E.g: Health Literacy, Alert and News, General, etc)</a:t>
                      </a:r>
                      <a:endParaRPr/>
                    </a:p>
                    <a:p>
                      <a:pPr indent="0" lvl="0" marL="0" marR="0" rtl="0" algn="l">
                        <a:lnSpc>
                          <a:spcPct val="150000"/>
                        </a:lnSpc>
                        <a:spcBef>
                          <a:spcPts val="0"/>
                        </a:spcBef>
                        <a:spcAft>
                          <a:spcPts val="0"/>
                        </a:spcAft>
                        <a:buNone/>
                      </a:pPr>
                      <a:r>
                        <a:rPr lang="en-US" sz="1000" u="none" cap="none" strike="noStrike"/>
                        <a:t>Time and Date when the tweet was posted</a:t>
                      </a:r>
                      <a:endParaRPr/>
                    </a:p>
                  </a:txBody>
                  <a:tcPr marT="45725" marB="45725" marR="91450" marL="91450">
                    <a:solidFill>
                      <a:srgbClr val="75F2FF"/>
                    </a:solidFill>
                  </a:tcPr>
                </a:tc>
              </a:tr>
            </a:tbl>
          </a:graphicData>
        </a:graphic>
      </p:graphicFrame>
      <p:pic>
        <p:nvPicPr>
          <p:cNvPr descr="A screenshot of a cell phone&#10;&#10;Description generated with very high confidence" id="245" name="Google Shape;245;p16"/>
          <p:cNvPicPr preferRelativeResize="0"/>
          <p:nvPr/>
        </p:nvPicPr>
        <p:blipFill rotWithShape="1">
          <a:blip r:embed="rId3">
            <a:alphaModFix/>
          </a:blip>
          <a:srcRect b="0" l="0" r="0" t="0"/>
          <a:stretch/>
        </p:blipFill>
        <p:spPr>
          <a:xfrm>
            <a:off x="5699582" y="546680"/>
            <a:ext cx="3402659" cy="4551354"/>
          </a:xfrm>
          <a:prstGeom prst="rect">
            <a:avLst/>
          </a:prstGeom>
          <a:noFill/>
          <a:ln>
            <a:noFill/>
          </a:ln>
        </p:spPr>
      </p:pic>
      <p:sp>
        <p:nvSpPr>
          <p:cNvPr id="246" name="Google Shape;24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Preliminary Insights</a:t>
            </a:r>
            <a:endParaRPr b="1"/>
          </a:p>
        </p:txBody>
      </p:sp>
      <p:sp>
        <p:nvSpPr>
          <p:cNvPr id="252" name="Google Shape;252;p18"/>
          <p:cNvSpPr txBox="1"/>
          <p:nvPr>
            <p:ph idx="1" type="body"/>
          </p:nvPr>
        </p:nvSpPr>
        <p:spPr>
          <a:xfrm>
            <a:off x="311700" y="1152475"/>
            <a:ext cx="4334042"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400"/>
              <a:t>The number of followers for each twitter handle varied considerably</a:t>
            </a:r>
            <a:endParaRPr/>
          </a:p>
          <a:p>
            <a:pPr indent="0" lvl="0" marL="114300" rtl="0" algn="l">
              <a:lnSpc>
                <a:spcPct val="115000"/>
              </a:lnSpc>
              <a:spcBef>
                <a:spcPts val="0"/>
              </a:spcBef>
              <a:spcAft>
                <a:spcPts val="0"/>
              </a:spcAft>
              <a:buSzPts val="1800"/>
              <a:buNone/>
            </a:pPr>
            <a:r>
              <a:t/>
            </a:r>
            <a:endParaRPr sz="1400"/>
          </a:p>
          <a:p>
            <a:pPr indent="-342900" lvl="0" marL="457200" rtl="0" algn="l">
              <a:lnSpc>
                <a:spcPct val="115000"/>
              </a:lnSpc>
              <a:spcBef>
                <a:spcPts val="0"/>
              </a:spcBef>
              <a:spcAft>
                <a:spcPts val="0"/>
              </a:spcAft>
              <a:buSzPts val="1800"/>
              <a:buChar char="●"/>
            </a:pPr>
            <a:r>
              <a:rPr lang="en-US" sz="1400"/>
              <a:t>Higher the number of followers for a twitter handle, greater the amount of retweets received by the tweets posted by that handle</a:t>
            </a:r>
            <a:endParaRPr/>
          </a:p>
          <a:p>
            <a:pPr indent="0" lvl="0" marL="114300" rtl="0" algn="l">
              <a:lnSpc>
                <a:spcPct val="115000"/>
              </a:lnSpc>
              <a:spcBef>
                <a:spcPts val="0"/>
              </a:spcBef>
              <a:spcAft>
                <a:spcPts val="0"/>
              </a:spcAft>
              <a:buSzPts val="1800"/>
              <a:buNone/>
            </a:pPr>
            <a:r>
              <a:t/>
            </a:r>
            <a:endParaRPr sz="1400"/>
          </a:p>
          <a:p>
            <a:pPr indent="-342900" lvl="0" marL="457200" rtl="0" algn="l">
              <a:lnSpc>
                <a:spcPct val="115000"/>
              </a:lnSpc>
              <a:spcBef>
                <a:spcPts val="0"/>
              </a:spcBef>
              <a:spcAft>
                <a:spcPts val="0"/>
              </a:spcAft>
              <a:buSzPts val="1800"/>
              <a:buChar char="●"/>
            </a:pPr>
            <a:r>
              <a:rPr lang="en-US" sz="1400"/>
              <a:t>Similarly, higher the number of followers for a handle, greater the number of favorites were received by the tweets posted by that handle</a:t>
            </a:r>
            <a:endParaRPr/>
          </a:p>
          <a:p>
            <a:pPr indent="-228600" lvl="0" marL="457200" rtl="0" algn="l">
              <a:lnSpc>
                <a:spcPct val="115000"/>
              </a:lnSpc>
              <a:spcBef>
                <a:spcPts val="0"/>
              </a:spcBef>
              <a:spcAft>
                <a:spcPts val="0"/>
              </a:spcAft>
              <a:buSzPts val="1800"/>
              <a:buNone/>
            </a:pPr>
            <a:r>
              <a:t/>
            </a:r>
            <a:endParaRPr sz="1400"/>
          </a:p>
        </p:txBody>
      </p:sp>
      <p:pic>
        <p:nvPicPr>
          <p:cNvPr descr="A map of a computer&#10;&#10;Description automatically generated" id="253" name="Google Shape;253;p18"/>
          <p:cNvPicPr preferRelativeResize="0"/>
          <p:nvPr/>
        </p:nvPicPr>
        <p:blipFill rotWithShape="1">
          <a:blip r:embed="rId3">
            <a:alphaModFix/>
          </a:blip>
          <a:srcRect b="13822" l="29407" r="0" t="21092"/>
          <a:stretch/>
        </p:blipFill>
        <p:spPr>
          <a:xfrm>
            <a:off x="4903736" y="164423"/>
            <a:ext cx="4082631" cy="2117283"/>
          </a:xfrm>
          <a:prstGeom prst="rect">
            <a:avLst/>
          </a:prstGeom>
          <a:noFill/>
          <a:ln>
            <a:noFill/>
          </a:ln>
        </p:spPr>
      </p:pic>
      <p:pic>
        <p:nvPicPr>
          <p:cNvPr descr="A map of a computer&#10;&#10;Description automatically generated" id="254" name="Google Shape;254;p18"/>
          <p:cNvPicPr preferRelativeResize="0"/>
          <p:nvPr/>
        </p:nvPicPr>
        <p:blipFill rotWithShape="1">
          <a:blip r:embed="rId4">
            <a:alphaModFix/>
          </a:blip>
          <a:srcRect b="13973" l="29407" r="0" t="20941"/>
          <a:stretch/>
        </p:blipFill>
        <p:spPr>
          <a:xfrm>
            <a:off x="4903736" y="2650934"/>
            <a:ext cx="4082631" cy="2117283"/>
          </a:xfrm>
          <a:prstGeom prst="rect">
            <a:avLst/>
          </a:prstGeom>
          <a:noFill/>
          <a:ln>
            <a:noFill/>
          </a:ln>
        </p:spPr>
      </p:pic>
      <p:sp>
        <p:nvSpPr>
          <p:cNvPr id="255" name="Google Shape;25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7"/>
          <p:cNvSpPr txBox="1"/>
          <p:nvPr>
            <p:ph type="title"/>
          </p:nvPr>
        </p:nvSpPr>
        <p:spPr>
          <a:xfrm>
            <a:off x="200187" y="88186"/>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Model Overview</a:t>
            </a:r>
            <a:endParaRPr b="1"/>
          </a:p>
        </p:txBody>
      </p:sp>
      <p:sp>
        <p:nvSpPr>
          <p:cNvPr id="261" name="Google Shape;261;p17"/>
          <p:cNvSpPr/>
          <p:nvPr/>
        </p:nvSpPr>
        <p:spPr>
          <a:xfrm>
            <a:off x="899532" y="731407"/>
            <a:ext cx="2230242" cy="1122374"/>
          </a:xfrm>
          <a:prstGeom prst="rect">
            <a:avLst/>
          </a:prstGeom>
          <a:solidFill>
            <a:srgbClr val="B5B2EE"/>
          </a:solidFill>
          <a:ln cap="flat" cmpd="sng" w="9525">
            <a:solidFill>
              <a:srgbClr val="0096A7"/>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LHD CHARACTERISTICS</a:t>
            </a:r>
            <a:endParaRPr/>
          </a:p>
        </p:txBody>
      </p:sp>
      <p:sp>
        <p:nvSpPr>
          <p:cNvPr id="262" name="Google Shape;262;p17"/>
          <p:cNvSpPr/>
          <p:nvPr/>
        </p:nvSpPr>
        <p:spPr>
          <a:xfrm>
            <a:off x="899532" y="2010563"/>
            <a:ext cx="2230244" cy="1122374"/>
          </a:xfrm>
          <a:prstGeom prst="rect">
            <a:avLst/>
          </a:prstGeom>
          <a:solidFill>
            <a:schemeClr val="accent4"/>
          </a:solidFill>
          <a:ln cap="flat" cmpd="sng" w="9525">
            <a:solidFill>
              <a:srgbClr val="0096A7"/>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TWITTER HANDLE CHARACTERISTICS</a:t>
            </a:r>
            <a:endParaRPr/>
          </a:p>
        </p:txBody>
      </p:sp>
      <p:sp>
        <p:nvSpPr>
          <p:cNvPr id="263" name="Google Shape;263;p17"/>
          <p:cNvSpPr/>
          <p:nvPr/>
        </p:nvSpPr>
        <p:spPr>
          <a:xfrm>
            <a:off x="899531" y="3347671"/>
            <a:ext cx="2230243" cy="1122374"/>
          </a:xfrm>
          <a:prstGeom prst="rect">
            <a:avLst/>
          </a:prstGeom>
          <a:solidFill>
            <a:srgbClr val="75F2FF"/>
          </a:solidFill>
          <a:ln cap="flat" cmpd="sng" w="9525">
            <a:solidFill>
              <a:srgbClr val="0096A7"/>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TWEET CHARACTERISTICS</a:t>
            </a:r>
            <a:endParaRPr/>
          </a:p>
        </p:txBody>
      </p:sp>
      <p:sp>
        <p:nvSpPr>
          <p:cNvPr id="264" name="Google Shape;264;p17"/>
          <p:cNvSpPr/>
          <p:nvPr/>
        </p:nvSpPr>
        <p:spPr>
          <a:xfrm>
            <a:off x="4179642" y="1535736"/>
            <a:ext cx="2033239" cy="2018371"/>
          </a:xfrm>
          <a:prstGeom prst="flowChartConnector">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MODELING</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342900" lvl="0" marL="342900" marR="0" rtl="0" algn="ctr">
              <a:lnSpc>
                <a:spcPct val="100000"/>
              </a:lnSpc>
              <a:spcBef>
                <a:spcPts val="0"/>
              </a:spcBef>
              <a:spcAft>
                <a:spcPts val="0"/>
              </a:spcAft>
              <a:buClr>
                <a:srgbClr val="000000"/>
              </a:buClr>
              <a:buSzPts val="1400"/>
              <a:buFont typeface="Arial"/>
              <a:buAutoNum type="alphaUcPeriod"/>
            </a:pPr>
            <a:r>
              <a:rPr b="0" i="0" lang="en-US" sz="1400" u="none" cap="none" strike="noStrike">
                <a:solidFill>
                  <a:schemeClr val="lt1"/>
                </a:solidFill>
                <a:latin typeface="Arial"/>
                <a:ea typeface="Arial"/>
                <a:cs typeface="Arial"/>
                <a:sym typeface="Arial"/>
              </a:rPr>
              <a:t>Retweets</a:t>
            </a:r>
            <a:endParaRPr/>
          </a:p>
          <a:p>
            <a:pPr indent="-342900" lvl="0" marL="342900" marR="0" rtl="0" algn="ctr">
              <a:lnSpc>
                <a:spcPct val="100000"/>
              </a:lnSpc>
              <a:spcBef>
                <a:spcPts val="0"/>
              </a:spcBef>
              <a:spcAft>
                <a:spcPts val="0"/>
              </a:spcAft>
              <a:buClr>
                <a:srgbClr val="000000"/>
              </a:buClr>
              <a:buSzPts val="1400"/>
              <a:buFont typeface="Arial"/>
              <a:buAutoNum type="alphaUcPeriod"/>
            </a:pPr>
            <a:r>
              <a:rPr b="0" i="0" lang="en-US" sz="1400" u="none" cap="none" strike="noStrike">
                <a:solidFill>
                  <a:schemeClr val="lt1"/>
                </a:solidFill>
                <a:latin typeface="Arial"/>
                <a:ea typeface="Arial"/>
                <a:cs typeface="Arial"/>
                <a:sym typeface="Arial"/>
              </a:rPr>
              <a:t>Favorites</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5" name="Google Shape;265;p17"/>
          <p:cNvSpPr/>
          <p:nvPr/>
        </p:nvSpPr>
        <p:spPr>
          <a:xfrm>
            <a:off x="3142377" y="2231696"/>
            <a:ext cx="978408" cy="484632"/>
          </a:xfrm>
          <a:prstGeom prst="rightArrow">
            <a:avLst>
              <a:gd fmla="val 50000" name="adj1"/>
              <a:gd fmla="val 50000" name="adj2"/>
            </a:avLst>
          </a:prstGeom>
          <a:gradFill>
            <a:gsLst>
              <a:gs pos="0">
                <a:schemeClr val="accent2"/>
              </a:gs>
              <a:gs pos="100000">
                <a:srgbClr val="BBBBBB"/>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6" name="Google Shape;266;p17"/>
          <p:cNvSpPr/>
          <p:nvPr/>
        </p:nvSpPr>
        <p:spPr>
          <a:xfrm rot="-1504388">
            <a:off x="3165503" y="3179170"/>
            <a:ext cx="978408" cy="484632"/>
          </a:xfrm>
          <a:prstGeom prst="rightArrow">
            <a:avLst>
              <a:gd fmla="val 50000" name="adj1"/>
              <a:gd fmla="val 50000" name="adj2"/>
            </a:avLst>
          </a:prstGeom>
          <a:gradFill>
            <a:gsLst>
              <a:gs pos="0">
                <a:schemeClr val="accent2"/>
              </a:gs>
              <a:gs pos="100000">
                <a:srgbClr val="BBBBBB"/>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7" name="Google Shape;267;p17"/>
          <p:cNvSpPr/>
          <p:nvPr/>
        </p:nvSpPr>
        <p:spPr>
          <a:xfrm rot="1207655">
            <a:off x="3183282" y="1388185"/>
            <a:ext cx="978408" cy="484632"/>
          </a:xfrm>
          <a:prstGeom prst="rightArrow">
            <a:avLst>
              <a:gd fmla="val 50000" name="adj1"/>
              <a:gd fmla="val 50000" name="adj2"/>
            </a:avLst>
          </a:prstGeom>
          <a:gradFill>
            <a:gsLst>
              <a:gs pos="0">
                <a:schemeClr val="accent2"/>
              </a:gs>
              <a:gs pos="100000">
                <a:srgbClr val="BBBBBB"/>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8" name="Google Shape;268;p17"/>
          <p:cNvSpPr/>
          <p:nvPr/>
        </p:nvSpPr>
        <p:spPr>
          <a:xfrm>
            <a:off x="6400800" y="2226705"/>
            <a:ext cx="978408" cy="484632"/>
          </a:xfrm>
          <a:prstGeom prst="rightArrow">
            <a:avLst>
              <a:gd fmla="val 50000" name="adj1"/>
              <a:gd fmla="val 50000" name="adj2"/>
            </a:avLst>
          </a:prstGeom>
          <a:gradFill>
            <a:gsLst>
              <a:gs pos="0">
                <a:schemeClr val="accent2"/>
              </a:gs>
              <a:gs pos="100000">
                <a:srgbClr val="BBBBBB"/>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 name="Google Shape;269;p17"/>
          <p:cNvSpPr/>
          <p:nvPr/>
        </p:nvSpPr>
        <p:spPr>
          <a:xfrm>
            <a:off x="7462955" y="1924980"/>
            <a:ext cx="1563025" cy="914400"/>
          </a:xfrm>
          <a:prstGeom prst="roundRect">
            <a:avLst>
              <a:gd fmla="val 16667" name="adj"/>
            </a:avLst>
          </a:prstGeom>
          <a:solidFill>
            <a:schemeClr val="accent6"/>
          </a:solidFill>
          <a:ln cap="flat" cmpd="sng" w="25400">
            <a:solidFill>
              <a:srgbClr val="ADBA2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MODEL RESULTS</a:t>
            </a:r>
            <a:endParaRPr/>
          </a:p>
        </p:txBody>
      </p:sp>
      <p:sp>
        <p:nvSpPr>
          <p:cNvPr id="270" name="Google Shape;27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LHD segmentation based on followers</a:t>
            </a:r>
            <a:endParaRPr b="1"/>
          </a:p>
        </p:txBody>
      </p:sp>
      <p:sp>
        <p:nvSpPr>
          <p:cNvPr id="276" name="Google Shape;276;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600"/>
              <a:t>Since the number of followers had an impact on the number of retweets, the twitter handles were segmented into 3 types:</a:t>
            </a:r>
            <a:endParaRPr/>
          </a:p>
          <a:p>
            <a:pPr indent="-317500" lvl="1" marL="914400" rtl="0" algn="l">
              <a:lnSpc>
                <a:spcPct val="115000"/>
              </a:lnSpc>
              <a:spcBef>
                <a:spcPts val="0"/>
              </a:spcBef>
              <a:spcAft>
                <a:spcPts val="0"/>
              </a:spcAft>
              <a:buSzPts val="1400"/>
              <a:buFont typeface="Noto Sans Symbols"/>
              <a:buChar char="▪"/>
            </a:pPr>
            <a:r>
              <a:rPr lang="en-US" sz="1600"/>
              <a:t>Large (75</a:t>
            </a:r>
            <a:r>
              <a:rPr baseline="30000" lang="en-US" sz="1600"/>
              <a:t>th</a:t>
            </a:r>
            <a:r>
              <a:rPr lang="en-US" sz="1600"/>
              <a:t> Percentile to Maximum)</a:t>
            </a:r>
            <a:endParaRPr/>
          </a:p>
          <a:p>
            <a:pPr indent="-317500" lvl="1" marL="914400" rtl="0" algn="l">
              <a:lnSpc>
                <a:spcPct val="115000"/>
              </a:lnSpc>
              <a:spcBef>
                <a:spcPts val="0"/>
              </a:spcBef>
              <a:spcAft>
                <a:spcPts val="0"/>
              </a:spcAft>
              <a:buSzPts val="1400"/>
              <a:buFont typeface="Noto Sans Symbols"/>
              <a:buChar char="▪"/>
            </a:pPr>
            <a:r>
              <a:rPr lang="en-US" sz="1600"/>
              <a:t>Medium (25</a:t>
            </a:r>
            <a:r>
              <a:rPr baseline="30000" lang="en-US" sz="1600"/>
              <a:t>th</a:t>
            </a:r>
            <a:r>
              <a:rPr lang="en-US" sz="1600"/>
              <a:t> Percentile to 75</a:t>
            </a:r>
            <a:r>
              <a:rPr baseline="30000" lang="en-US" sz="1600"/>
              <a:t>th</a:t>
            </a:r>
            <a:r>
              <a:rPr lang="en-US" sz="1600"/>
              <a:t> Percentile)</a:t>
            </a:r>
            <a:endParaRPr/>
          </a:p>
          <a:p>
            <a:pPr indent="-317500" lvl="1" marL="914400" rtl="0" algn="l">
              <a:lnSpc>
                <a:spcPct val="115000"/>
              </a:lnSpc>
              <a:spcBef>
                <a:spcPts val="0"/>
              </a:spcBef>
              <a:spcAft>
                <a:spcPts val="0"/>
              </a:spcAft>
              <a:buSzPts val="1400"/>
              <a:buFont typeface="Noto Sans Symbols"/>
              <a:buChar char="▪"/>
            </a:pPr>
            <a:r>
              <a:rPr lang="en-US" sz="1600"/>
              <a:t>Small (Minimum to 25</a:t>
            </a:r>
            <a:r>
              <a:rPr baseline="30000" lang="en-US" sz="1600"/>
              <a:t>th</a:t>
            </a:r>
            <a:r>
              <a:rPr lang="en-US" sz="1600"/>
              <a:t> Percentile)</a:t>
            </a:r>
            <a:endParaRPr/>
          </a:p>
          <a:p>
            <a:pPr indent="0" lvl="1" marL="596900" rtl="0" algn="l">
              <a:lnSpc>
                <a:spcPct val="115000"/>
              </a:lnSpc>
              <a:spcBef>
                <a:spcPts val="0"/>
              </a:spcBef>
              <a:spcAft>
                <a:spcPts val="0"/>
              </a:spcAft>
              <a:buSzPts val="1400"/>
              <a:buNone/>
            </a:pPr>
            <a:r>
              <a:t/>
            </a:r>
            <a:endParaRPr sz="1600"/>
          </a:p>
          <a:p>
            <a:pPr indent="-342900" lvl="0" marL="457200" rtl="0" algn="l">
              <a:lnSpc>
                <a:spcPct val="115000"/>
              </a:lnSpc>
              <a:spcBef>
                <a:spcPts val="0"/>
              </a:spcBef>
              <a:spcAft>
                <a:spcPts val="0"/>
              </a:spcAft>
              <a:buSzPts val="1800"/>
              <a:buChar char="●"/>
            </a:pPr>
            <a:r>
              <a:rPr lang="en-US" sz="1600"/>
              <a:t>Based on this result we could categorize 6 LHDs as Large, 11 LHDs as Medium and 13 LHDs as Small</a:t>
            </a:r>
            <a:endParaRPr/>
          </a:p>
          <a:p>
            <a:pPr indent="0" lvl="0" marL="114300" rtl="0" algn="l">
              <a:lnSpc>
                <a:spcPct val="115000"/>
              </a:lnSpc>
              <a:spcBef>
                <a:spcPts val="0"/>
              </a:spcBef>
              <a:spcAft>
                <a:spcPts val="0"/>
              </a:spcAft>
              <a:buSzPts val="1800"/>
              <a:buNone/>
            </a:pPr>
            <a:r>
              <a:t/>
            </a:r>
            <a:endParaRPr/>
          </a:p>
        </p:txBody>
      </p:sp>
      <p:sp>
        <p:nvSpPr>
          <p:cNvPr id="277" name="Google Shape;277;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 name="Shape 64"/>
        <p:cNvGrpSpPr/>
        <p:nvPr/>
      </p:nvGrpSpPr>
      <p:grpSpPr>
        <a:xfrm>
          <a:off x="0" y="0"/>
          <a:ext cx="0" cy="0"/>
          <a:chOff x="0" y="0"/>
          <a:chExt cx="0" cy="0"/>
        </a:xfrm>
      </p:grpSpPr>
      <p:sp>
        <p:nvSpPr>
          <p:cNvPr id="65" name="Google Shape;65;p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b="1" lang="en-US"/>
              <a:t>Contents</a:t>
            </a:r>
            <a:endParaRPr/>
          </a:p>
        </p:txBody>
      </p:sp>
      <p:pic>
        <p:nvPicPr>
          <p:cNvPr id="66" name="Google Shape;66;p2"/>
          <p:cNvPicPr preferRelativeResize="0"/>
          <p:nvPr/>
        </p:nvPicPr>
        <p:blipFill>
          <a:blip r:embed="rId3">
            <a:alphaModFix/>
          </a:blip>
          <a:stretch>
            <a:fillRect/>
          </a:stretch>
        </p:blipFill>
        <p:spPr>
          <a:xfrm>
            <a:off x="4572000" y="1022900"/>
            <a:ext cx="4528501" cy="3640314"/>
          </a:xfrm>
          <a:prstGeom prst="rect">
            <a:avLst/>
          </a:prstGeom>
          <a:noFill/>
          <a:ln>
            <a:noFill/>
          </a:ln>
        </p:spPr>
      </p:pic>
      <p:sp>
        <p:nvSpPr>
          <p:cNvPr id="67" name="Google Shape;67;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LHD segmentation based on followers</a:t>
            </a:r>
            <a:endParaRPr b="1"/>
          </a:p>
        </p:txBody>
      </p:sp>
      <p:sp>
        <p:nvSpPr>
          <p:cNvPr id="283" name="Google Shape;283;p20"/>
          <p:cNvSpPr txBox="1"/>
          <p:nvPr>
            <p:ph idx="1" type="body"/>
          </p:nvPr>
        </p:nvSpPr>
        <p:spPr>
          <a:xfrm>
            <a:off x="5743574" y="1152475"/>
            <a:ext cx="3088725" cy="3416400"/>
          </a:xfrm>
          <a:prstGeom prst="rect">
            <a:avLst/>
          </a:prstGeom>
          <a:noFill/>
          <a:ln>
            <a:noFill/>
          </a:ln>
        </p:spPr>
        <p:txBody>
          <a:bodyPr anchorCtr="0" anchor="t" bIns="91425" lIns="91425" spcFirstLastPara="1" rIns="91425" wrap="square" tIns="91425">
            <a:noAutofit/>
          </a:bodyPr>
          <a:lstStyle/>
          <a:p>
            <a:pPr indent="0" lvl="1" marL="596900" rtl="0" algn="l">
              <a:lnSpc>
                <a:spcPct val="115000"/>
              </a:lnSpc>
              <a:spcBef>
                <a:spcPts val="0"/>
              </a:spcBef>
              <a:spcAft>
                <a:spcPts val="0"/>
              </a:spcAft>
              <a:buSzPts val="1400"/>
              <a:buNone/>
            </a:pPr>
            <a:r>
              <a:t/>
            </a:r>
            <a:endParaRPr sz="1200"/>
          </a:p>
          <a:p>
            <a:pPr indent="0" lvl="1" marL="596900" rtl="0" algn="l">
              <a:lnSpc>
                <a:spcPct val="115000"/>
              </a:lnSpc>
              <a:spcBef>
                <a:spcPts val="0"/>
              </a:spcBef>
              <a:spcAft>
                <a:spcPts val="0"/>
              </a:spcAft>
              <a:buSzPts val="1400"/>
              <a:buNone/>
            </a:pPr>
            <a:r>
              <a:t/>
            </a:r>
            <a:endParaRPr sz="1200"/>
          </a:p>
          <a:p>
            <a:pPr indent="0" lvl="1" marL="596900" rtl="0" algn="l">
              <a:lnSpc>
                <a:spcPct val="114999"/>
              </a:lnSpc>
              <a:spcBef>
                <a:spcPts val="0"/>
              </a:spcBef>
              <a:spcAft>
                <a:spcPts val="0"/>
              </a:spcAft>
              <a:buSzPts val="1400"/>
              <a:buNone/>
            </a:pPr>
            <a:r>
              <a:t/>
            </a:r>
            <a:endParaRPr sz="1200"/>
          </a:p>
          <a:p>
            <a:pPr indent="-228600" lvl="1" marL="914400" rtl="0" algn="l">
              <a:lnSpc>
                <a:spcPct val="114999"/>
              </a:lnSpc>
              <a:spcBef>
                <a:spcPts val="0"/>
              </a:spcBef>
              <a:spcAft>
                <a:spcPts val="0"/>
              </a:spcAft>
              <a:buSzPts val="1400"/>
              <a:buFont typeface="Noto Sans Symbols"/>
              <a:buNone/>
            </a:pPr>
            <a:r>
              <a:t/>
            </a:r>
            <a:endParaRPr sz="1200"/>
          </a:p>
          <a:p>
            <a:pPr indent="-228600" lvl="1" marL="914400" rtl="0" algn="l">
              <a:lnSpc>
                <a:spcPct val="114999"/>
              </a:lnSpc>
              <a:spcBef>
                <a:spcPts val="0"/>
              </a:spcBef>
              <a:spcAft>
                <a:spcPts val="0"/>
              </a:spcAft>
              <a:buSzPts val="1400"/>
              <a:buFont typeface="Noto Sans Symbols"/>
              <a:buNone/>
            </a:pPr>
            <a:r>
              <a:t/>
            </a:r>
            <a:endParaRPr sz="1200"/>
          </a:p>
          <a:p>
            <a:pPr indent="-228600" lvl="1" marL="914400" rtl="0" algn="l">
              <a:lnSpc>
                <a:spcPct val="115000"/>
              </a:lnSpc>
              <a:spcBef>
                <a:spcPts val="0"/>
              </a:spcBef>
              <a:spcAft>
                <a:spcPts val="0"/>
              </a:spcAft>
              <a:buSzPts val="1400"/>
              <a:buFont typeface="Noto Sans Symbols"/>
              <a:buNone/>
            </a:pPr>
            <a:r>
              <a:t/>
            </a:r>
            <a:endParaRPr sz="1200"/>
          </a:p>
        </p:txBody>
      </p:sp>
      <p:pic>
        <p:nvPicPr>
          <p:cNvPr descr="A screenshot of a cell phone&#10;&#10;Description automatically generated" id="284" name="Google Shape;284;p20"/>
          <p:cNvPicPr preferRelativeResize="0"/>
          <p:nvPr/>
        </p:nvPicPr>
        <p:blipFill rotWithShape="1">
          <a:blip r:embed="rId3">
            <a:alphaModFix/>
          </a:blip>
          <a:srcRect b="6085" l="0" r="0" t="0"/>
          <a:stretch/>
        </p:blipFill>
        <p:spPr>
          <a:xfrm>
            <a:off x="1495587" y="1017725"/>
            <a:ext cx="6114081" cy="3923976"/>
          </a:xfrm>
          <a:prstGeom prst="rect">
            <a:avLst/>
          </a:prstGeom>
          <a:noFill/>
          <a:ln>
            <a:noFill/>
          </a:ln>
        </p:spPr>
      </p:pic>
      <p:sp>
        <p:nvSpPr>
          <p:cNvPr id="285" name="Google Shape;2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Bucket Popularity based on Number of Tweets</a:t>
            </a:r>
            <a:endParaRPr/>
          </a:p>
        </p:txBody>
      </p:sp>
      <p:pic>
        <p:nvPicPr>
          <p:cNvPr id="291" name="Google Shape;291;p21"/>
          <p:cNvPicPr preferRelativeResize="0"/>
          <p:nvPr/>
        </p:nvPicPr>
        <p:blipFill rotWithShape="1">
          <a:blip r:embed="rId3">
            <a:alphaModFix/>
          </a:blip>
          <a:srcRect b="0" l="0" r="0" t="0"/>
          <a:stretch/>
        </p:blipFill>
        <p:spPr>
          <a:xfrm>
            <a:off x="4192935" y="1019356"/>
            <a:ext cx="4949792" cy="3887594"/>
          </a:xfrm>
          <a:prstGeom prst="rect">
            <a:avLst/>
          </a:prstGeom>
          <a:noFill/>
          <a:ln>
            <a:noFill/>
          </a:ln>
        </p:spPr>
      </p:pic>
      <p:pic>
        <p:nvPicPr>
          <p:cNvPr descr="A screenshot of a cell phone&#10;&#10;Description automatically generated" id="292" name="Google Shape;292;p21"/>
          <p:cNvPicPr preferRelativeResize="0"/>
          <p:nvPr/>
        </p:nvPicPr>
        <p:blipFill rotWithShape="1">
          <a:blip r:embed="rId4">
            <a:alphaModFix/>
          </a:blip>
          <a:srcRect b="0" l="0" r="0" t="0"/>
          <a:stretch/>
        </p:blipFill>
        <p:spPr>
          <a:xfrm>
            <a:off x="489653" y="1226465"/>
            <a:ext cx="4508550" cy="2982364"/>
          </a:xfrm>
          <a:prstGeom prst="rect">
            <a:avLst/>
          </a:prstGeom>
          <a:noFill/>
          <a:ln>
            <a:noFill/>
          </a:ln>
        </p:spPr>
      </p:pic>
      <p:sp>
        <p:nvSpPr>
          <p:cNvPr id="293" name="Google Shape;29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22"/>
          <p:cNvPicPr preferRelativeResize="0"/>
          <p:nvPr/>
        </p:nvPicPr>
        <p:blipFill rotWithShape="1">
          <a:blip r:embed="rId3">
            <a:alphaModFix/>
          </a:blip>
          <a:srcRect b="0" l="0" r="0" t="0"/>
          <a:stretch/>
        </p:blipFill>
        <p:spPr>
          <a:xfrm>
            <a:off x="0" y="0"/>
            <a:ext cx="9144000" cy="5026542"/>
          </a:xfrm>
          <a:prstGeom prst="rect">
            <a:avLst/>
          </a:prstGeom>
          <a:noFill/>
          <a:ln>
            <a:noFill/>
          </a:ln>
        </p:spPr>
      </p:pic>
      <p:sp>
        <p:nvSpPr>
          <p:cNvPr id="299" name="Google Shape;29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3"/>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Recommendations to get Favorites</a:t>
            </a:r>
            <a:endParaRPr b="1"/>
          </a:p>
        </p:txBody>
      </p:sp>
      <p:grpSp>
        <p:nvGrpSpPr>
          <p:cNvPr id="305" name="Google Shape;305;p23"/>
          <p:cNvGrpSpPr/>
          <p:nvPr/>
        </p:nvGrpSpPr>
        <p:grpSpPr>
          <a:xfrm>
            <a:off x="314323" y="594064"/>
            <a:ext cx="8391117" cy="4279911"/>
            <a:chOff x="2623" y="392742"/>
            <a:chExt cx="8391117" cy="4279911"/>
          </a:xfrm>
        </p:grpSpPr>
        <p:sp>
          <p:nvSpPr>
            <p:cNvPr id="306" name="Google Shape;306;p23"/>
            <p:cNvSpPr/>
            <p:nvPr/>
          </p:nvSpPr>
          <p:spPr>
            <a:xfrm>
              <a:off x="2623" y="392742"/>
              <a:ext cx="2558267" cy="1023306"/>
            </a:xfrm>
            <a:prstGeom prst="rect">
              <a:avLst/>
            </a:prstGeom>
            <a:solidFill>
              <a:schemeClr val="accent5"/>
            </a:solidFill>
            <a:ln cap="flat" cmpd="sng" w="25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txBox="1"/>
            <p:nvPr/>
          </p:nvSpPr>
          <p:spPr>
            <a:xfrm>
              <a:off x="2623" y="392742"/>
              <a:ext cx="2558267" cy="1023306"/>
            </a:xfrm>
            <a:prstGeom prst="rect">
              <a:avLst/>
            </a:prstGeom>
            <a:noFill/>
            <a:ln>
              <a:noFill/>
            </a:ln>
          </p:spPr>
          <p:txBody>
            <a:bodyPr anchorCtr="0" anchor="ctr" bIns="97525" lIns="170675" spcFirstLastPara="1" rIns="170675" wrap="square" tIns="97525">
              <a:noAutofit/>
            </a:bodyPr>
            <a:lstStyle/>
            <a:p>
              <a:pPr indent="0" lvl="0" marL="0" marR="0" rtl="0" algn="ctr">
                <a:lnSpc>
                  <a:spcPct val="9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Small LHDs</a:t>
              </a:r>
              <a:endParaRPr/>
            </a:p>
            <a:p>
              <a:pPr indent="0" lvl="0" marL="0" marR="0" rtl="0" algn="ctr">
                <a:lnSpc>
                  <a:spcPct val="90000"/>
                </a:lnSpc>
                <a:spcBef>
                  <a:spcPts val="840"/>
                </a:spcBef>
                <a:spcAft>
                  <a:spcPts val="0"/>
                </a:spcAft>
                <a:buClr>
                  <a:srgbClr val="000000"/>
                </a:buClr>
                <a:buSzPts val="1050"/>
                <a:buFont typeface="Arial"/>
                <a:buNone/>
              </a:pPr>
              <a:r>
                <a:rPr b="0" i="0" lang="en-US" sz="1050" u="none" cap="none" strike="noStrike">
                  <a:solidFill>
                    <a:schemeClr val="lt1"/>
                  </a:solidFill>
                  <a:latin typeface="Arial"/>
                  <a:ea typeface="Arial"/>
                  <a:cs typeface="Arial"/>
                  <a:sym typeface="Arial"/>
                </a:rPr>
                <a:t>Favorites – Min: 0, Max: 10</a:t>
              </a:r>
              <a:endParaRPr/>
            </a:p>
          </p:txBody>
        </p:sp>
        <p:sp>
          <p:nvSpPr>
            <p:cNvPr id="308" name="Google Shape;308;p23"/>
            <p:cNvSpPr/>
            <p:nvPr/>
          </p:nvSpPr>
          <p:spPr>
            <a:xfrm>
              <a:off x="2623" y="1416049"/>
              <a:ext cx="2558267" cy="3256604"/>
            </a:xfrm>
            <a:prstGeom prst="rect">
              <a:avLst/>
            </a:prstGeom>
            <a:solidFill>
              <a:srgbClr val="C9DDE1">
                <a:alpha val="89803"/>
              </a:srgbClr>
            </a:solidFill>
            <a:ln cap="flat" cmpd="sng" w="25400">
              <a:solidFill>
                <a:srgbClr val="C9D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txBox="1"/>
            <p:nvPr/>
          </p:nvSpPr>
          <p:spPr>
            <a:xfrm>
              <a:off x="2623" y="1416049"/>
              <a:ext cx="2558267" cy="3256604"/>
            </a:xfrm>
            <a:prstGeom prst="rect">
              <a:avLst/>
            </a:prstGeom>
            <a:noFill/>
            <a:ln>
              <a:noFill/>
            </a:ln>
          </p:spPr>
          <p:txBody>
            <a:bodyPr anchorCtr="0" anchor="t" bIns="112000" lIns="74675" spcFirstLastPara="1" rIns="99550" wrap="square" tIns="74675">
              <a:noAutofit/>
            </a:bodyPr>
            <a:lstStyle/>
            <a:p>
              <a:pPr indent="-114300" lvl="1" marL="114300" marR="0" rtl="0" algn="l">
                <a:lnSpc>
                  <a:spcPct val="9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Only 9% of tweets had at least 1 favourite</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Handles of Top tweets had most followers and those tweets had pictures</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If there is at least 1 user mentioned in the tweet, the odds of getting at least one favorite  are doubled</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Buckets: Administrative &amp; Services, General</a:t>
              </a:r>
              <a:endParaRPr/>
            </a:p>
          </p:txBody>
        </p:sp>
        <p:sp>
          <p:nvSpPr>
            <p:cNvPr id="310" name="Google Shape;310;p23"/>
            <p:cNvSpPr/>
            <p:nvPr/>
          </p:nvSpPr>
          <p:spPr>
            <a:xfrm>
              <a:off x="2919048" y="392742"/>
              <a:ext cx="2558267" cy="1023306"/>
            </a:xfrm>
            <a:prstGeom prst="rect">
              <a:avLst/>
            </a:prstGeom>
            <a:solidFill>
              <a:schemeClr val="accent5"/>
            </a:solidFill>
            <a:ln cap="flat" cmpd="sng" w="25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txBox="1"/>
            <p:nvPr/>
          </p:nvSpPr>
          <p:spPr>
            <a:xfrm>
              <a:off x="2919048" y="392742"/>
              <a:ext cx="2558267" cy="1023306"/>
            </a:xfrm>
            <a:prstGeom prst="rect">
              <a:avLst/>
            </a:prstGeom>
            <a:noFill/>
            <a:ln>
              <a:noFill/>
            </a:ln>
          </p:spPr>
          <p:txBody>
            <a:bodyPr anchorCtr="0" anchor="ctr" bIns="81275" lIns="142225" spcFirstLastPara="1" rIns="142225" wrap="square" tIns="81275">
              <a:no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Medium LHDs</a:t>
              </a:r>
              <a:endParaRPr/>
            </a:p>
            <a:p>
              <a:pPr indent="0" lvl="0" marL="0" marR="0" rtl="0" algn="ctr">
                <a:lnSpc>
                  <a:spcPct val="90000"/>
                </a:lnSpc>
                <a:spcBef>
                  <a:spcPts val="700"/>
                </a:spcBef>
                <a:spcAft>
                  <a:spcPts val="0"/>
                </a:spcAft>
                <a:buClr>
                  <a:srgbClr val="000000"/>
                </a:buClr>
                <a:buSzPts val="1050"/>
                <a:buFont typeface="Arial"/>
                <a:buNone/>
              </a:pPr>
              <a:r>
                <a:rPr b="0" i="0" lang="en-US" sz="1050" u="none" cap="none" strike="noStrike">
                  <a:solidFill>
                    <a:schemeClr val="lt1"/>
                  </a:solidFill>
                  <a:latin typeface="Arial"/>
                  <a:ea typeface="Arial"/>
                  <a:cs typeface="Arial"/>
                  <a:sym typeface="Arial"/>
                </a:rPr>
                <a:t>Favorites - Min: 0, Max: 46</a:t>
              </a:r>
              <a:endParaRPr/>
            </a:p>
          </p:txBody>
        </p:sp>
        <p:sp>
          <p:nvSpPr>
            <p:cNvPr id="312" name="Google Shape;312;p23"/>
            <p:cNvSpPr/>
            <p:nvPr/>
          </p:nvSpPr>
          <p:spPr>
            <a:xfrm>
              <a:off x="2919048" y="1416049"/>
              <a:ext cx="2558267" cy="3256604"/>
            </a:xfrm>
            <a:prstGeom prst="rect">
              <a:avLst/>
            </a:prstGeom>
            <a:solidFill>
              <a:srgbClr val="C9DDE1">
                <a:alpha val="89803"/>
              </a:srgbClr>
            </a:solidFill>
            <a:ln cap="flat" cmpd="sng" w="25400">
              <a:solidFill>
                <a:srgbClr val="C9D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
            <p:cNvSpPr txBox="1"/>
            <p:nvPr/>
          </p:nvSpPr>
          <p:spPr>
            <a:xfrm>
              <a:off x="2919048" y="1416049"/>
              <a:ext cx="2558267" cy="3256604"/>
            </a:xfrm>
            <a:prstGeom prst="rect">
              <a:avLst/>
            </a:prstGeom>
            <a:noFill/>
            <a:ln>
              <a:noFill/>
            </a:ln>
          </p:spPr>
          <p:txBody>
            <a:bodyPr anchorCtr="0" anchor="t" bIns="112000" lIns="74675" spcFirstLastPara="1" rIns="99550" wrap="square" tIns="74675">
              <a:noAutofit/>
            </a:bodyPr>
            <a:lstStyle/>
            <a:p>
              <a:pPr indent="-114300" lvl="1" marL="114300" marR="0" rtl="0" algn="l">
                <a:lnSpc>
                  <a:spcPct val="9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15% of tweets had at least 1 favourite</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Handles of top tweets had maximum posts and they had some of the popular hashtags </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If there are two hashtags in the tweet, the odds of getting a favorite increase by 91%</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The usage of Hootsuite increases the likelihood of getting a favorite by 60%</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Buckets: General, Events, Child Care Literacy</a:t>
              </a:r>
              <a:endParaRPr/>
            </a:p>
          </p:txBody>
        </p:sp>
        <p:sp>
          <p:nvSpPr>
            <p:cNvPr id="314" name="Google Shape;314;p23"/>
            <p:cNvSpPr/>
            <p:nvPr/>
          </p:nvSpPr>
          <p:spPr>
            <a:xfrm>
              <a:off x="5835473" y="392742"/>
              <a:ext cx="2558267" cy="1023306"/>
            </a:xfrm>
            <a:prstGeom prst="rect">
              <a:avLst/>
            </a:prstGeom>
            <a:solidFill>
              <a:schemeClr val="accent5"/>
            </a:solidFill>
            <a:ln cap="flat" cmpd="sng" w="25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txBox="1"/>
            <p:nvPr/>
          </p:nvSpPr>
          <p:spPr>
            <a:xfrm>
              <a:off x="5835473" y="392742"/>
              <a:ext cx="2558267" cy="1023306"/>
            </a:xfrm>
            <a:prstGeom prst="rect">
              <a:avLst/>
            </a:prstGeom>
            <a:noFill/>
            <a:ln>
              <a:noFill/>
            </a:ln>
          </p:spPr>
          <p:txBody>
            <a:bodyPr anchorCtr="0" anchor="ctr" bIns="81275" lIns="142225" spcFirstLastPara="1" rIns="142225" wrap="square" tIns="81275">
              <a:no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Large LHDs</a:t>
              </a:r>
              <a:endParaRPr/>
            </a:p>
            <a:p>
              <a:pPr indent="0" lvl="0" marL="0" marR="0" rtl="0" algn="ctr">
                <a:lnSpc>
                  <a:spcPct val="90000"/>
                </a:lnSpc>
                <a:spcBef>
                  <a:spcPts val="700"/>
                </a:spcBef>
                <a:spcAft>
                  <a:spcPts val="0"/>
                </a:spcAft>
                <a:buClr>
                  <a:srgbClr val="000000"/>
                </a:buClr>
                <a:buSzPts val="1050"/>
                <a:buFont typeface="Arial"/>
                <a:buNone/>
              </a:pPr>
              <a:r>
                <a:rPr b="0" i="0" lang="en-US" sz="1050" u="none" cap="none" strike="noStrike">
                  <a:solidFill>
                    <a:schemeClr val="lt1"/>
                  </a:solidFill>
                  <a:latin typeface="Arial"/>
                  <a:ea typeface="Arial"/>
                  <a:cs typeface="Arial"/>
                  <a:sym typeface="Arial"/>
                </a:rPr>
                <a:t>Favorites – Min: 0, Max: 3933</a:t>
              </a:r>
              <a:endParaRPr/>
            </a:p>
          </p:txBody>
        </p:sp>
        <p:sp>
          <p:nvSpPr>
            <p:cNvPr id="316" name="Google Shape;316;p23"/>
            <p:cNvSpPr/>
            <p:nvPr/>
          </p:nvSpPr>
          <p:spPr>
            <a:xfrm>
              <a:off x="5835473" y="1416049"/>
              <a:ext cx="2558267" cy="3256604"/>
            </a:xfrm>
            <a:prstGeom prst="rect">
              <a:avLst/>
            </a:prstGeom>
            <a:solidFill>
              <a:srgbClr val="C9DDE1">
                <a:alpha val="89803"/>
              </a:srgbClr>
            </a:solidFill>
            <a:ln cap="flat" cmpd="sng" w="25400">
              <a:solidFill>
                <a:srgbClr val="C9D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txBox="1"/>
            <p:nvPr/>
          </p:nvSpPr>
          <p:spPr>
            <a:xfrm>
              <a:off x="5835473" y="1416049"/>
              <a:ext cx="2558267" cy="3256604"/>
            </a:xfrm>
            <a:prstGeom prst="rect">
              <a:avLst/>
            </a:prstGeom>
            <a:noFill/>
            <a:ln>
              <a:noFill/>
            </a:ln>
          </p:spPr>
          <p:txBody>
            <a:bodyPr anchorCtr="0" anchor="t" bIns="112000" lIns="74675" spcFirstLastPara="1" rIns="99550" wrap="square" tIns="74675">
              <a:noAutofit/>
            </a:bodyPr>
            <a:lstStyle/>
            <a:p>
              <a:pPr indent="-114300" lvl="1" marL="114300" marR="0" rtl="0" algn="l">
                <a:lnSpc>
                  <a:spcPct val="9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31.6% of tweets had at least 1 favourite</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Mentioning a user increases the odds of getting a favourite by 27% and if the tweet belongs to Health Literacy bucket, the odds reduce by 25%</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Mentioning a popular user in the tweet is very important to grab attention of users as these LHDs cover a large population</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Use of media increases the odds by 2.5 times</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Months: Feb, May, and Dec</a:t>
              </a:r>
              <a:endParaRPr/>
            </a:p>
          </p:txBody>
        </p:sp>
      </p:grpSp>
      <p:pic>
        <p:nvPicPr>
          <p:cNvPr id="318" name="Google Shape;318;p23"/>
          <p:cNvPicPr preferRelativeResize="0"/>
          <p:nvPr/>
        </p:nvPicPr>
        <p:blipFill rotWithShape="1">
          <a:blip r:embed="rId3">
            <a:alphaModFix/>
          </a:blip>
          <a:srcRect b="0" l="0" r="0" t="0"/>
          <a:stretch/>
        </p:blipFill>
        <p:spPr>
          <a:xfrm>
            <a:off x="7186504" y="24930"/>
            <a:ext cx="784260" cy="522840"/>
          </a:xfrm>
          <a:prstGeom prst="rect">
            <a:avLst/>
          </a:prstGeom>
          <a:noFill/>
          <a:ln>
            <a:noFill/>
          </a:ln>
        </p:spPr>
      </p:pic>
      <p:sp>
        <p:nvSpPr>
          <p:cNvPr id="319" name="Google Shape;31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4"/>
          <p:cNvSpPr txBox="1"/>
          <p:nvPr>
            <p:ph type="title"/>
          </p:nvPr>
        </p:nvSpPr>
        <p:spPr>
          <a:xfrm>
            <a:off x="72656" y="-3677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Small LHDs Favorites</a:t>
            </a:r>
            <a:endParaRPr b="1"/>
          </a:p>
        </p:txBody>
      </p:sp>
      <p:pic>
        <p:nvPicPr>
          <p:cNvPr id="325" name="Google Shape;325;p24"/>
          <p:cNvPicPr preferRelativeResize="0"/>
          <p:nvPr/>
        </p:nvPicPr>
        <p:blipFill rotWithShape="1">
          <a:blip r:embed="rId3">
            <a:alphaModFix/>
          </a:blip>
          <a:srcRect b="0" l="0" r="0" t="0"/>
          <a:stretch/>
        </p:blipFill>
        <p:spPr>
          <a:xfrm>
            <a:off x="129054" y="722845"/>
            <a:ext cx="2858046" cy="4220578"/>
          </a:xfrm>
          <a:prstGeom prst="rect">
            <a:avLst/>
          </a:prstGeom>
          <a:noFill/>
          <a:ln>
            <a:noFill/>
          </a:ln>
        </p:spPr>
      </p:pic>
      <p:pic>
        <p:nvPicPr>
          <p:cNvPr id="326" name="Google Shape;326;p24"/>
          <p:cNvPicPr preferRelativeResize="0"/>
          <p:nvPr/>
        </p:nvPicPr>
        <p:blipFill rotWithShape="1">
          <a:blip r:embed="rId4">
            <a:alphaModFix/>
          </a:blip>
          <a:srcRect b="0" l="0" r="0" t="0"/>
          <a:stretch/>
        </p:blipFill>
        <p:spPr>
          <a:xfrm>
            <a:off x="3020503" y="722745"/>
            <a:ext cx="2949420" cy="4224439"/>
          </a:xfrm>
          <a:prstGeom prst="rect">
            <a:avLst/>
          </a:prstGeom>
          <a:noFill/>
          <a:ln>
            <a:noFill/>
          </a:ln>
        </p:spPr>
      </p:pic>
      <p:pic>
        <p:nvPicPr>
          <p:cNvPr id="327" name="Google Shape;327;p24"/>
          <p:cNvPicPr preferRelativeResize="0"/>
          <p:nvPr/>
        </p:nvPicPr>
        <p:blipFill rotWithShape="1">
          <a:blip r:embed="rId5">
            <a:alphaModFix/>
          </a:blip>
          <a:srcRect b="0" l="0" r="0" t="0"/>
          <a:stretch/>
        </p:blipFill>
        <p:spPr>
          <a:xfrm>
            <a:off x="5999567" y="726504"/>
            <a:ext cx="3144433" cy="4045236"/>
          </a:xfrm>
          <a:prstGeom prst="rect">
            <a:avLst/>
          </a:prstGeom>
          <a:noFill/>
          <a:ln>
            <a:noFill/>
          </a:ln>
        </p:spPr>
      </p:pic>
      <p:sp>
        <p:nvSpPr>
          <p:cNvPr id="328" name="Google Shape;32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5"/>
          <p:cNvSpPr txBox="1"/>
          <p:nvPr>
            <p:ph type="title"/>
          </p:nvPr>
        </p:nvSpPr>
        <p:spPr>
          <a:xfrm>
            <a:off x="311700" y="347493"/>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Medium LHDs Favorites</a:t>
            </a:r>
            <a:endParaRPr b="1"/>
          </a:p>
        </p:txBody>
      </p:sp>
      <p:pic>
        <p:nvPicPr>
          <p:cNvPr id="334" name="Google Shape;334;p25"/>
          <p:cNvPicPr preferRelativeResize="0"/>
          <p:nvPr/>
        </p:nvPicPr>
        <p:blipFill rotWithShape="1">
          <a:blip r:embed="rId3">
            <a:alphaModFix/>
          </a:blip>
          <a:srcRect b="0" l="0" r="0" t="0"/>
          <a:stretch/>
        </p:blipFill>
        <p:spPr>
          <a:xfrm>
            <a:off x="180105" y="966993"/>
            <a:ext cx="2803640" cy="3697074"/>
          </a:xfrm>
          <a:prstGeom prst="rect">
            <a:avLst/>
          </a:prstGeom>
          <a:noFill/>
          <a:ln>
            <a:noFill/>
          </a:ln>
        </p:spPr>
      </p:pic>
      <p:pic>
        <p:nvPicPr>
          <p:cNvPr id="335" name="Google Shape;335;p25"/>
          <p:cNvPicPr preferRelativeResize="0"/>
          <p:nvPr/>
        </p:nvPicPr>
        <p:blipFill rotWithShape="1">
          <a:blip r:embed="rId4">
            <a:alphaModFix/>
          </a:blip>
          <a:srcRect b="0" l="0" r="0" t="0"/>
          <a:stretch/>
        </p:blipFill>
        <p:spPr>
          <a:xfrm>
            <a:off x="3115340" y="976762"/>
            <a:ext cx="2844161" cy="3685055"/>
          </a:xfrm>
          <a:prstGeom prst="rect">
            <a:avLst/>
          </a:prstGeom>
          <a:noFill/>
          <a:ln>
            <a:noFill/>
          </a:ln>
        </p:spPr>
      </p:pic>
      <p:pic>
        <p:nvPicPr>
          <p:cNvPr id="336" name="Google Shape;336;p25"/>
          <p:cNvPicPr preferRelativeResize="0"/>
          <p:nvPr/>
        </p:nvPicPr>
        <p:blipFill rotWithShape="1">
          <a:blip r:embed="rId5">
            <a:alphaModFix/>
          </a:blip>
          <a:srcRect b="0" l="0" r="0" t="0"/>
          <a:stretch/>
        </p:blipFill>
        <p:spPr>
          <a:xfrm>
            <a:off x="6002744" y="1933578"/>
            <a:ext cx="3134508" cy="1809022"/>
          </a:xfrm>
          <a:prstGeom prst="rect">
            <a:avLst/>
          </a:prstGeom>
          <a:noFill/>
          <a:ln>
            <a:noFill/>
          </a:ln>
        </p:spPr>
      </p:pic>
      <p:sp>
        <p:nvSpPr>
          <p:cNvPr id="337" name="Google Shape;33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6"/>
          <p:cNvSpPr txBox="1"/>
          <p:nvPr>
            <p:ph type="title"/>
          </p:nvPr>
        </p:nvSpPr>
        <p:spPr>
          <a:xfrm>
            <a:off x="311700" y="347493"/>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Large LHDs Favorites</a:t>
            </a:r>
            <a:endParaRPr b="1"/>
          </a:p>
        </p:txBody>
      </p:sp>
      <p:pic>
        <p:nvPicPr>
          <p:cNvPr id="343" name="Google Shape;343;p26"/>
          <p:cNvPicPr preferRelativeResize="0"/>
          <p:nvPr/>
        </p:nvPicPr>
        <p:blipFill rotWithShape="1">
          <a:blip r:embed="rId3">
            <a:alphaModFix/>
          </a:blip>
          <a:srcRect b="0" l="0" r="0" t="0"/>
          <a:stretch/>
        </p:blipFill>
        <p:spPr>
          <a:xfrm>
            <a:off x="104234" y="1122712"/>
            <a:ext cx="2838451" cy="3443051"/>
          </a:xfrm>
          <a:prstGeom prst="rect">
            <a:avLst/>
          </a:prstGeom>
          <a:noFill/>
          <a:ln>
            <a:noFill/>
          </a:ln>
        </p:spPr>
      </p:pic>
      <p:pic>
        <p:nvPicPr>
          <p:cNvPr id="344" name="Google Shape;344;p26"/>
          <p:cNvPicPr preferRelativeResize="0"/>
          <p:nvPr/>
        </p:nvPicPr>
        <p:blipFill rotWithShape="1">
          <a:blip r:embed="rId4">
            <a:alphaModFix/>
          </a:blip>
          <a:srcRect b="0" l="0" r="0" t="0"/>
          <a:stretch/>
        </p:blipFill>
        <p:spPr>
          <a:xfrm>
            <a:off x="3066298" y="1098043"/>
            <a:ext cx="2838450" cy="3697964"/>
          </a:xfrm>
          <a:prstGeom prst="rect">
            <a:avLst/>
          </a:prstGeom>
          <a:noFill/>
          <a:ln>
            <a:noFill/>
          </a:ln>
        </p:spPr>
      </p:pic>
      <p:pic>
        <p:nvPicPr>
          <p:cNvPr id="345" name="Google Shape;345;p26"/>
          <p:cNvPicPr preferRelativeResize="0"/>
          <p:nvPr/>
        </p:nvPicPr>
        <p:blipFill rotWithShape="1">
          <a:blip r:embed="rId5">
            <a:alphaModFix/>
          </a:blip>
          <a:srcRect b="0" l="0" r="0" t="0"/>
          <a:stretch/>
        </p:blipFill>
        <p:spPr>
          <a:xfrm>
            <a:off x="6009814" y="1051788"/>
            <a:ext cx="2819400" cy="3697964"/>
          </a:xfrm>
          <a:prstGeom prst="rect">
            <a:avLst/>
          </a:prstGeom>
          <a:noFill/>
          <a:ln>
            <a:noFill/>
          </a:ln>
        </p:spPr>
      </p:pic>
      <p:sp>
        <p:nvSpPr>
          <p:cNvPr id="346" name="Google Shape;346;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7"/>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Insights on How to get Retweets?</a:t>
            </a:r>
            <a:endParaRPr b="1"/>
          </a:p>
        </p:txBody>
      </p:sp>
      <p:grpSp>
        <p:nvGrpSpPr>
          <p:cNvPr id="352" name="Google Shape;352;p27"/>
          <p:cNvGrpSpPr/>
          <p:nvPr/>
        </p:nvGrpSpPr>
        <p:grpSpPr>
          <a:xfrm>
            <a:off x="314323" y="556275"/>
            <a:ext cx="8391117" cy="4324169"/>
            <a:chOff x="2623" y="259355"/>
            <a:chExt cx="8391117" cy="4324169"/>
          </a:xfrm>
        </p:grpSpPr>
        <p:sp>
          <p:nvSpPr>
            <p:cNvPr id="353" name="Google Shape;353;p27"/>
            <p:cNvSpPr/>
            <p:nvPr/>
          </p:nvSpPr>
          <p:spPr>
            <a:xfrm>
              <a:off x="2623" y="259355"/>
              <a:ext cx="2558267" cy="1023306"/>
            </a:xfrm>
            <a:prstGeom prst="rect">
              <a:avLst/>
            </a:prstGeom>
            <a:solidFill>
              <a:schemeClr val="accent5"/>
            </a:solidFill>
            <a:ln cap="flat" cmpd="sng" w="25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txBox="1"/>
            <p:nvPr/>
          </p:nvSpPr>
          <p:spPr>
            <a:xfrm>
              <a:off x="2623" y="259355"/>
              <a:ext cx="2558267" cy="1023306"/>
            </a:xfrm>
            <a:prstGeom prst="rect">
              <a:avLst/>
            </a:prstGeom>
            <a:noFill/>
            <a:ln>
              <a:noFill/>
            </a:ln>
          </p:spPr>
          <p:txBody>
            <a:bodyPr anchorCtr="0" anchor="ctr" bIns="97525" lIns="170675" spcFirstLastPara="1" rIns="170675" wrap="square" tIns="97525">
              <a:noAutofit/>
            </a:bodyPr>
            <a:lstStyle/>
            <a:p>
              <a:pPr indent="0" lvl="0" marL="0" marR="0" rtl="0" algn="ctr">
                <a:lnSpc>
                  <a:spcPct val="9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Small LHDs</a:t>
              </a:r>
              <a:endParaRPr/>
            </a:p>
            <a:p>
              <a:pPr indent="0" lvl="0" marL="0" marR="0" rtl="0" algn="ctr">
                <a:lnSpc>
                  <a:spcPct val="90000"/>
                </a:lnSpc>
                <a:spcBef>
                  <a:spcPts val="840"/>
                </a:spcBef>
                <a:spcAft>
                  <a:spcPts val="0"/>
                </a:spcAft>
                <a:buClr>
                  <a:srgbClr val="000000"/>
                </a:buClr>
                <a:buSzPts val="1050"/>
                <a:buFont typeface="Arial"/>
                <a:buNone/>
              </a:pPr>
              <a:r>
                <a:rPr b="0" i="0" lang="en-US" sz="1050" u="none" cap="none" strike="noStrike">
                  <a:solidFill>
                    <a:schemeClr val="lt1"/>
                  </a:solidFill>
                  <a:latin typeface="Arial"/>
                  <a:ea typeface="Arial"/>
                  <a:cs typeface="Arial"/>
                  <a:sym typeface="Arial"/>
                </a:rPr>
                <a:t>Retweets – Min: 0, Max: 9</a:t>
              </a:r>
              <a:endParaRPr/>
            </a:p>
            <a:p>
              <a:pPr indent="0" lvl="0" marL="0" marR="0" rtl="0" algn="ctr">
                <a:lnSpc>
                  <a:spcPct val="90000"/>
                </a:lnSpc>
                <a:spcBef>
                  <a:spcPts val="368"/>
                </a:spcBef>
                <a:spcAft>
                  <a:spcPts val="0"/>
                </a:spcAft>
                <a:buClr>
                  <a:srgbClr val="000000"/>
                </a:buClr>
                <a:buSzPts val="1050"/>
                <a:buFont typeface="Arial"/>
                <a:buNone/>
              </a:pPr>
              <a:r>
                <a:rPr b="0" i="0" lang="en-US" sz="1050" u="none" cap="none" strike="noStrike">
                  <a:solidFill>
                    <a:schemeClr val="lt1"/>
                  </a:solidFill>
                  <a:latin typeface="Arial"/>
                  <a:ea typeface="Arial"/>
                  <a:cs typeface="Arial"/>
                  <a:sym typeface="Arial"/>
                </a:rPr>
                <a:t>Total tweets – 11508</a:t>
              </a:r>
              <a:endParaRPr/>
            </a:p>
          </p:txBody>
        </p:sp>
        <p:sp>
          <p:nvSpPr>
            <p:cNvPr id="355" name="Google Shape;355;p27"/>
            <p:cNvSpPr/>
            <p:nvPr/>
          </p:nvSpPr>
          <p:spPr>
            <a:xfrm>
              <a:off x="2623" y="1282662"/>
              <a:ext cx="2558267" cy="3300862"/>
            </a:xfrm>
            <a:prstGeom prst="rect">
              <a:avLst/>
            </a:prstGeom>
            <a:solidFill>
              <a:srgbClr val="C9DDE1">
                <a:alpha val="89803"/>
              </a:srgbClr>
            </a:solidFill>
            <a:ln cap="flat" cmpd="sng" w="25400">
              <a:solidFill>
                <a:srgbClr val="C9D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txBox="1"/>
            <p:nvPr/>
          </p:nvSpPr>
          <p:spPr>
            <a:xfrm>
              <a:off x="2623" y="1282662"/>
              <a:ext cx="2558267" cy="3300862"/>
            </a:xfrm>
            <a:prstGeom prst="rect">
              <a:avLst/>
            </a:prstGeom>
            <a:noFill/>
            <a:ln>
              <a:noFill/>
            </a:ln>
          </p:spPr>
          <p:txBody>
            <a:bodyPr anchorCtr="0" anchor="t" bIns="112000" lIns="74675" spcFirstLastPara="1" rIns="99550" wrap="square" tIns="74675">
              <a:noAutofit/>
            </a:bodyPr>
            <a:lstStyle/>
            <a:p>
              <a:pPr indent="-114300" lvl="1" marL="114300" marR="0" rtl="0" algn="l">
                <a:lnSpc>
                  <a:spcPct val="9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Only 6% of tweets had at least 1 retweet</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As compared to a tweet that belongs to other buckets, For every tweet that comes under Alert and News, the odds of getting at least one retweet increase by 36%</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A tweet that was posted in July versus the one posted in any other month increases the chances of getting a retweet by 40%</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302 of 762 tweets that got a retweet were posted from Facebook</a:t>
              </a:r>
              <a:endParaRPr/>
            </a:p>
          </p:txBody>
        </p:sp>
        <p:sp>
          <p:nvSpPr>
            <p:cNvPr id="357" name="Google Shape;357;p27"/>
            <p:cNvSpPr/>
            <p:nvPr/>
          </p:nvSpPr>
          <p:spPr>
            <a:xfrm>
              <a:off x="2919048" y="259355"/>
              <a:ext cx="2558267" cy="1023306"/>
            </a:xfrm>
            <a:prstGeom prst="rect">
              <a:avLst/>
            </a:prstGeom>
            <a:solidFill>
              <a:schemeClr val="accent5"/>
            </a:solidFill>
            <a:ln cap="flat" cmpd="sng" w="25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txBox="1"/>
            <p:nvPr/>
          </p:nvSpPr>
          <p:spPr>
            <a:xfrm>
              <a:off x="2919048" y="259355"/>
              <a:ext cx="2558267" cy="1023306"/>
            </a:xfrm>
            <a:prstGeom prst="rect">
              <a:avLst/>
            </a:prstGeom>
            <a:noFill/>
            <a:ln>
              <a:noFill/>
            </a:ln>
          </p:spPr>
          <p:txBody>
            <a:bodyPr anchorCtr="0" anchor="ctr" bIns="81275" lIns="142225" spcFirstLastPara="1" rIns="142225" wrap="square" tIns="81275">
              <a:no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Medium LHDs</a:t>
              </a:r>
              <a:endParaRPr/>
            </a:p>
            <a:p>
              <a:pPr indent="0" lvl="0" marL="0" marR="0" rtl="0" algn="ctr">
                <a:lnSpc>
                  <a:spcPct val="90000"/>
                </a:lnSpc>
                <a:spcBef>
                  <a:spcPts val="700"/>
                </a:spcBef>
                <a:spcAft>
                  <a:spcPts val="0"/>
                </a:spcAft>
                <a:buClr>
                  <a:srgbClr val="000000"/>
                </a:buClr>
                <a:buSzPts val="1050"/>
                <a:buFont typeface="Arial"/>
                <a:buNone/>
              </a:pPr>
              <a:r>
                <a:rPr b="0" i="0" lang="en-US" sz="1050" u="none" cap="none" strike="noStrike">
                  <a:solidFill>
                    <a:schemeClr val="lt1"/>
                  </a:solidFill>
                  <a:latin typeface="Arial"/>
                  <a:ea typeface="Arial"/>
                  <a:cs typeface="Arial"/>
                  <a:sym typeface="Arial"/>
                </a:rPr>
                <a:t>Retweets - Min: 0, Max: 27</a:t>
              </a:r>
              <a:endParaRPr/>
            </a:p>
            <a:p>
              <a:pPr indent="0" lvl="0" marL="0" marR="0" rtl="0" algn="ctr">
                <a:lnSpc>
                  <a:spcPct val="90000"/>
                </a:lnSpc>
                <a:spcBef>
                  <a:spcPts val="368"/>
                </a:spcBef>
                <a:spcAft>
                  <a:spcPts val="0"/>
                </a:spcAft>
                <a:buClr>
                  <a:srgbClr val="000000"/>
                </a:buClr>
                <a:buSzPts val="1050"/>
                <a:buFont typeface="Arial"/>
                <a:buNone/>
              </a:pPr>
              <a:r>
                <a:rPr b="0" i="0" lang="en-US" sz="1050" u="none" cap="none" strike="noStrike">
                  <a:solidFill>
                    <a:schemeClr val="lt1"/>
                  </a:solidFill>
                  <a:latin typeface="Arial"/>
                  <a:ea typeface="Arial"/>
                  <a:cs typeface="Arial"/>
                  <a:sym typeface="Arial"/>
                </a:rPr>
                <a:t>Total tweets – 14675</a:t>
              </a:r>
              <a:endParaRPr/>
            </a:p>
          </p:txBody>
        </p:sp>
        <p:sp>
          <p:nvSpPr>
            <p:cNvPr id="359" name="Google Shape;359;p27"/>
            <p:cNvSpPr/>
            <p:nvPr/>
          </p:nvSpPr>
          <p:spPr>
            <a:xfrm>
              <a:off x="2919048" y="1282662"/>
              <a:ext cx="2558267" cy="3300862"/>
            </a:xfrm>
            <a:prstGeom prst="rect">
              <a:avLst/>
            </a:prstGeom>
            <a:solidFill>
              <a:srgbClr val="C9DDE1">
                <a:alpha val="89803"/>
              </a:srgbClr>
            </a:solidFill>
            <a:ln cap="flat" cmpd="sng" w="25400">
              <a:solidFill>
                <a:srgbClr val="C9D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txBox="1"/>
            <p:nvPr/>
          </p:nvSpPr>
          <p:spPr>
            <a:xfrm>
              <a:off x="2919048" y="1282662"/>
              <a:ext cx="2558267" cy="3300862"/>
            </a:xfrm>
            <a:prstGeom prst="rect">
              <a:avLst/>
            </a:prstGeom>
            <a:noFill/>
            <a:ln>
              <a:noFill/>
            </a:ln>
          </p:spPr>
          <p:txBody>
            <a:bodyPr anchorCtr="0" anchor="t" bIns="112000" lIns="74675" spcFirstLastPara="1" rIns="99550" wrap="square" tIns="74675">
              <a:noAutofit/>
            </a:bodyPr>
            <a:lstStyle/>
            <a:p>
              <a:pPr indent="-114300" lvl="1" marL="114300" marR="0" rtl="0" algn="l">
                <a:lnSpc>
                  <a:spcPct val="9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14.5% of tweets had at least 1 retweet</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Top tweets contain popular hashtags like #NPHW.</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Tweets that belong to Events bucket increase the likelihood of getting a retweet by 47% as compared to other tweets</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Other buckets recommended are General and Food and Drug literacy</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December was the month that received least retweets</a:t>
              </a:r>
              <a:endParaRPr/>
            </a:p>
          </p:txBody>
        </p:sp>
        <p:sp>
          <p:nvSpPr>
            <p:cNvPr id="361" name="Google Shape;361;p27"/>
            <p:cNvSpPr/>
            <p:nvPr/>
          </p:nvSpPr>
          <p:spPr>
            <a:xfrm>
              <a:off x="5835473" y="259355"/>
              <a:ext cx="2558267" cy="1023306"/>
            </a:xfrm>
            <a:prstGeom prst="rect">
              <a:avLst/>
            </a:prstGeom>
            <a:solidFill>
              <a:schemeClr val="accent5"/>
            </a:solidFill>
            <a:ln cap="flat" cmpd="sng" w="25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txBox="1"/>
            <p:nvPr/>
          </p:nvSpPr>
          <p:spPr>
            <a:xfrm>
              <a:off x="5835473" y="259355"/>
              <a:ext cx="2558267" cy="1023306"/>
            </a:xfrm>
            <a:prstGeom prst="rect">
              <a:avLst/>
            </a:prstGeom>
            <a:noFill/>
            <a:ln>
              <a:noFill/>
            </a:ln>
          </p:spPr>
          <p:txBody>
            <a:bodyPr anchorCtr="0" anchor="ctr" bIns="81275" lIns="142225" spcFirstLastPara="1" rIns="142225" wrap="square" tIns="81275">
              <a:noAutofit/>
            </a:bodyPr>
            <a:lstStyle/>
            <a:p>
              <a:pPr indent="0" lvl="0" marL="0" marR="0" rtl="0" algn="ctr">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Large LHDs</a:t>
              </a:r>
              <a:endParaRPr/>
            </a:p>
            <a:p>
              <a:pPr indent="0" lvl="0" marL="0" marR="0" rtl="0" algn="ctr">
                <a:lnSpc>
                  <a:spcPct val="90000"/>
                </a:lnSpc>
                <a:spcBef>
                  <a:spcPts val="700"/>
                </a:spcBef>
                <a:spcAft>
                  <a:spcPts val="0"/>
                </a:spcAft>
                <a:buClr>
                  <a:srgbClr val="000000"/>
                </a:buClr>
                <a:buSzPts val="1050"/>
                <a:buFont typeface="Arial"/>
                <a:buNone/>
              </a:pPr>
              <a:r>
                <a:rPr b="0" i="0" lang="en-US" sz="1050" u="none" cap="none" strike="noStrike">
                  <a:solidFill>
                    <a:schemeClr val="lt1"/>
                  </a:solidFill>
                  <a:latin typeface="Arial"/>
                  <a:ea typeface="Arial"/>
                  <a:cs typeface="Arial"/>
                  <a:sym typeface="Arial"/>
                </a:rPr>
                <a:t>Retweets – Min: 0, Max: 883</a:t>
              </a:r>
              <a:endParaRPr/>
            </a:p>
            <a:p>
              <a:pPr indent="0" lvl="0" marL="0" marR="0" rtl="0" algn="ctr">
                <a:lnSpc>
                  <a:spcPct val="90000"/>
                </a:lnSpc>
                <a:spcBef>
                  <a:spcPts val="368"/>
                </a:spcBef>
                <a:spcAft>
                  <a:spcPts val="0"/>
                </a:spcAft>
                <a:buClr>
                  <a:srgbClr val="000000"/>
                </a:buClr>
                <a:buSzPts val="1050"/>
                <a:buFont typeface="Arial"/>
                <a:buNone/>
              </a:pPr>
              <a:r>
                <a:rPr b="0" i="0" lang="en-US" sz="1050" u="none" cap="none" strike="noStrike">
                  <a:solidFill>
                    <a:schemeClr val="lt1"/>
                  </a:solidFill>
                  <a:latin typeface="Arial"/>
                  <a:ea typeface="Arial"/>
                  <a:cs typeface="Arial"/>
                  <a:sym typeface="Arial"/>
                </a:rPr>
                <a:t>Total tweets – 14716</a:t>
              </a:r>
              <a:endParaRPr/>
            </a:p>
          </p:txBody>
        </p:sp>
        <p:sp>
          <p:nvSpPr>
            <p:cNvPr id="363" name="Google Shape;363;p27"/>
            <p:cNvSpPr/>
            <p:nvPr/>
          </p:nvSpPr>
          <p:spPr>
            <a:xfrm>
              <a:off x="5835473" y="1282662"/>
              <a:ext cx="2558267" cy="3300862"/>
            </a:xfrm>
            <a:prstGeom prst="rect">
              <a:avLst/>
            </a:prstGeom>
            <a:solidFill>
              <a:srgbClr val="C9DDE1">
                <a:alpha val="89803"/>
              </a:srgbClr>
            </a:solidFill>
            <a:ln cap="flat" cmpd="sng" w="25400">
              <a:solidFill>
                <a:srgbClr val="C9D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txBox="1"/>
            <p:nvPr/>
          </p:nvSpPr>
          <p:spPr>
            <a:xfrm>
              <a:off x="5835473" y="1282662"/>
              <a:ext cx="2558267" cy="3300862"/>
            </a:xfrm>
            <a:prstGeom prst="rect">
              <a:avLst/>
            </a:prstGeom>
            <a:noFill/>
            <a:ln>
              <a:noFill/>
            </a:ln>
          </p:spPr>
          <p:txBody>
            <a:bodyPr anchorCtr="0" anchor="t" bIns="112000" lIns="74675" spcFirstLastPara="1" rIns="99550" wrap="square" tIns="74675">
              <a:noAutofit/>
            </a:bodyPr>
            <a:lstStyle/>
            <a:p>
              <a:pPr indent="-114300" lvl="1" marL="114300" marR="0" rtl="0" algn="l">
                <a:lnSpc>
                  <a:spcPct val="9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26% of tweets had at least 1 retweet</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Mentioning a user in the tweet that is popular will generate less retweets as compared to favourites hence user_mentions is not significant in this case</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April and October are the best times to post tweets and if there is an image in the tweet, the likelihood of getting a retweet increases by 10%</a:t>
              </a:r>
              <a:endParaRPr/>
            </a:p>
            <a:p>
              <a:pPr indent="-114300" lvl="1" marL="114300" marR="0" rtl="0" algn="l">
                <a:lnSpc>
                  <a:spcPct val="90000"/>
                </a:lnSpc>
                <a:spcBef>
                  <a:spcPts val="21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Presence on Facebook is significant to get retweets</a:t>
              </a:r>
              <a:endParaRPr/>
            </a:p>
          </p:txBody>
        </p:sp>
      </p:grpSp>
      <p:pic>
        <p:nvPicPr>
          <p:cNvPr id="365" name="Google Shape;365;p27"/>
          <p:cNvPicPr preferRelativeResize="0"/>
          <p:nvPr/>
        </p:nvPicPr>
        <p:blipFill rotWithShape="1">
          <a:blip r:embed="rId3">
            <a:alphaModFix/>
          </a:blip>
          <a:srcRect b="0" l="0" r="0" t="0"/>
          <a:stretch/>
        </p:blipFill>
        <p:spPr>
          <a:xfrm flipH="1">
            <a:off x="6664325" y="52638"/>
            <a:ext cx="676373" cy="466892"/>
          </a:xfrm>
          <a:prstGeom prst="rect">
            <a:avLst/>
          </a:prstGeom>
          <a:noFill/>
          <a:ln>
            <a:noFill/>
          </a:ln>
        </p:spPr>
      </p:pic>
      <p:sp>
        <p:nvSpPr>
          <p:cNvPr id="366" name="Google Shape;36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8"/>
          <p:cNvSpPr txBox="1"/>
          <p:nvPr>
            <p:ph type="title"/>
          </p:nvPr>
        </p:nvSpPr>
        <p:spPr>
          <a:xfrm>
            <a:off x="72656" y="-3677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Small LHDs Retweets</a:t>
            </a:r>
            <a:endParaRPr b="1"/>
          </a:p>
        </p:txBody>
      </p:sp>
      <p:pic>
        <p:nvPicPr>
          <p:cNvPr id="372" name="Google Shape;372;p28"/>
          <p:cNvPicPr preferRelativeResize="0"/>
          <p:nvPr/>
        </p:nvPicPr>
        <p:blipFill rotWithShape="1">
          <a:blip r:embed="rId3">
            <a:alphaModFix/>
          </a:blip>
          <a:srcRect b="0" l="0" r="0" t="0"/>
          <a:stretch/>
        </p:blipFill>
        <p:spPr>
          <a:xfrm>
            <a:off x="212890" y="978194"/>
            <a:ext cx="4480605" cy="3905955"/>
          </a:xfrm>
          <a:prstGeom prst="rect">
            <a:avLst/>
          </a:prstGeom>
          <a:noFill/>
          <a:ln>
            <a:noFill/>
          </a:ln>
        </p:spPr>
      </p:pic>
      <p:pic>
        <p:nvPicPr>
          <p:cNvPr id="373" name="Google Shape;373;p28"/>
          <p:cNvPicPr preferRelativeResize="0"/>
          <p:nvPr/>
        </p:nvPicPr>
        <p:blipFill rotWithShape="1">
          <a:blip r:embed="rId4">
            <a:alphaModFix/>
          </a:blip>
          <a:srcRect b="0" l="0" r="0" t="0"/>
          <a:stretch/>
        </p:blipFill>
        <p:spPr>
          <a:xfrm>
            <a:off x="4991170" y="122172"/>
            <a:ext cx="3919670" cy="1333572"/>
          </a:xfrm>
          <a:prstGeom prst="rect">
            <a:avLst/>
          </a:prstGeom>
          <a:noFill/>
          <a:ln>
            <a:noFill/>
          </a:ln>
        </p:spPr>
      </p:pic>
      <p:pic>
        <p:nvPicPr>
          <p:cNvPr descr="A screenshot of a cell phone&#10;&#10;Description generated with high confidence" id="374" name="Google Shape;374;p28"/>
          <p:cNvPicPr preferRelativeResize="0"/>
          <p:nvPr/>
        </p:nvPicPr>
        <p:blipFill rotWithShape="1">
          <a:blip r:embed="rId5">
            <a:alphaModFix/>
          </a:blip>
          <a:srcRect b="0" l="0" r="0" t="0"/>
          <a:stretch/>
        </p:blipFill>
        <p:spPr>
          <a:xfrm>
            <a:off x="4948084" y="3278426"/>
            <a:ext cx="3904635" cy="1292978"/>
          </a:xfrm>
          <a:prstGeom prst="rect">
            <a:avLst/>
          </a:prstGeom>
          <a:noFill/>
          <a:ln>
            <a:noFill/>
          </a:ln>
        </p:spPr>
      </p:pic>
      <p:pic>
        <p:nvPicPr>
          <p:cNvPr descr="A screenshot of a cell phone&#10;&#10;Description generated with very high confidence" id="375" name="Google Shape;375;p28"/>
          <p:cNvPicPr preferRelativeResize="0"/>
          <p:nvPr/>
        </p:nvPicPr>
        <p:blipFill rotWithShape="1">
          <a:blip r:embed="rId6">
            <a:alphaModFix/>
          </a:blip>
          <a:srcRect b="0" l="0" r="0" t="0"/>
          <a:stretch/>
        </p:blipFill>
        <p:spPr>
          <a:xfrm>
            <a:off x="5066071" y="1679541"/>
            <a:ext cx="3816144" cy="1412022"/>
          </a:xfrm>
          <a:prstGeom prst="rect">
            <a:avLst/>
          </a:prstGeom>
          <a:noFill/>
          <a:ln>
            <a:noFill/>
          </a:ln>
        </p:spPr>
      </p:pic>
      <p:sp>
        <p:nvSpPr>
          <p:cNvPr id="376" name="Google Shape;376;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9"/>
          <p:cNvSpPr txBox="1"/>
          <p:nvPr>
            <p:ph type="title"/>
          </p:nvPr>
        </p:nvSpPr>
        <p:spPr>
          <a:xfrm>
            <a:off x="72656" y="-3677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Medium LHDs Retweets</a:t>
            </a:r>
            <a:endParaRPr b="1"/>
          </a:p>
        </p:txBody>
      </p:sp>
      <p:pic>
        <p:nvPicPr>
          <p:cNvPr id="382" name="Google Shape;382;p29"/>
          <p:cNvPicPr preferRelativeResize="0"/>
          <p:nvPr/>
        </p:nvPicPr>
        <p:blipFill rotWithShape="1">
          <a:blip r:embed="rId3">
            <a:alphaModFix/>
          </a:blip>
          <a:srcRect b="0" l="0" r="0" t="0"/>
          <a:stretch/>
        </p:blipFill>
        <p:spPr>
          <a:xfrm>
            <a:off x="336495" y="535930"/>
            <a:ext cx="5000625" cy="1714500"/>
          </a:xfrm>
          <a:prstGeom prst="rect">
            <a:avLst/>
          </a:prstGeom>
          <a:noFill/>
          <a:ln>
            <a:noFill/>
          </a:ln>
        </p:spPr>
      </p:pic>
      <p:pic>
        <p:nvPicPr>
          <p:cNvPr id="383" name="Google Shape;383;p29"/>
          <p:cNvPicPr preferRelativeResize="0"/>
          <p:nvPr/>
        </p:nvPicPr>
        <p:blipFill rotWithShape="1">
          <a:blip r:embed="rId4">
            <a:alphaModFix/>
          </a:blip>
          <a:srcRect b="0" l="0" r="0" t="0"/>
          <a:stretch/>
        </p:blipFill>
        <p:spPr>
          <a:xfrm>
            <a:off x="251434" y="3434316"/>
            <a:ext cx="4600575" cy="1592226"/>
          </a:xfrm>
          <a:prstGeom prst="rect">
            <a:avLst/>
          </a:prstGeom>
          <a:noFill/>
          <a:ln>
            <a:noFill/>
          </a:ln>
        </p:spPr>
      </p:pic>
      <p:pic>
        <p:nvPicPr>
          <p:cNvPr id="384" name="Google Shape;384;p29"/>
          <p:cNvPicPr preferRelativeResize="0"/>
          <p:nvPr/>
        </p:nvPicPr>
        <p:blipFill rotWithShape="1">
          <a:blip r:embed="rId5">
            <a:alphaModFix/>
          </a:blip>
          <a:srcRect b="0" l="0" r="0" t="0"/>
          <a:stretch/>
        </p:blipFill>
        <p:spPr>
          <a:xfrm>
            <a:off x="3721155" y="2042707"/>
            <a:ext cx="5086350" cy="1714500"/>
          </a:xfrm>
          <a:prstGeom prst="rect">
            <a:avLst/>
          </a:prstGeom>
          <a:noFill/>
          <a:ln>
            <a:noFill/>
          </a:ln>
        </p:spPr>
      </p:pic>
      <p:sp>
        <p:nvSpPr>
          <p:cNvPr id="385" name="Google Shape;385;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3"/>
          <p:cNvSpPr txBox="1"/>
          <p:nvPr>
            <p:ph type="title"/>
          </p:nvPr>
        </p:nvSpPr>
        <p:spPr>
          <a:xfrm>
            <a:off x="247782" y="106637"/>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Introduction of the client</a:t>
            </a:r>
            <a:endParaRPr b="1"/>
          </a:p>
        </p:txBody>
      </p:sp>
      <p:sp>
        <p:nvSpPr>
          <p:cNvPr id="73" name="Google Shape;73;p3"/>
          <p:cNvSpPr txBox="1"/>
          <p:nvPr>
            <p:ph idx="1" type="body"/>
          </p:nvPr>
        </p:nvSpPr>
        <p:spPr>
          <a:xfrm>
            <a:off x="311700" y="644894"/>
            <a:ext cx="8520600" cy="4330046"/>
          </a:xfrm>
          <a:prstGeom prst="rect">
            <a:avLst/>
          </a:prstGeom>
          <a:noFill/>
          <a:ln>
            <a:noFill/>
          </a:ln>
        </p:spPr>
        <p:txBody>
          <a:bodyPr anchorCtr="0" anchor="t" bIns="91425" lIns="91425" spcFirstLastPara="1" rIns="91425" wrap="square" tIns="91425">
            <a:noAutofit/>
          </a:bodyPr>
          <a:lstStyle/>
          <a:p>
            <a:pPr indent="0" lvl="0" marL="0" rtl="0" algn="l">
              <a:lnSpc>
                <a:spcPct val="114999"/>
              </a:lnSpc>
              <a:spcBef>
                <a:spcPts val="0"/>
              </a:spcBef>
              <a:spcAft>
                <a:spcPts val="0"/>
              </a:spcAft>
              <a:buSzPts val="1800"/>
              <a:buNone/>
            </a:pPr>
            <a:r>
              <a:rPr b="1" lang="en-US" sz="1400"/>
              <a:t>Client</a:t>
            </a:r>
            <a:r>
              <a:rPr lang="en-US" sz="1400"/>
              <a:t>: </a:t>
            </a:r>
            <a:r>
              <a:rPr lang="en-US" sz="1200"/>
              <a:t>All Local Health Departments under Illinois Department of Public Health.</a:t>
            </a:r>
            <a:endParaRPr/>
          </a:p>
          <a:p>
            <a:pPr indent="0" lvl="0" marL="0" rtl="0" algn="l">
              <a:lnSpc>
                <a:spcPct val="114999"/>
              </a:lnSpc>
              <a:spcBef>
                <a:spcPts val="0"/>
              </a:spcBef>
              <a:spcAft>
                <a:spcPts val="0"/>
              </a:spcAft>
              <a:buSzPts val="1800"/>
              <a:buNone/>
            </a:pPr>
            <a:r>
              <a:t/>
            </a:r>
            <a:endParaRPr sz="1400"/>
          </a:p>
          <a:p>
            <a:pPr indent="0" lvl="0" marL="0" rtl="0" algn="l">
              <a:lnSpc>
                <a:spcPct val="114999"/>
              </a:lnSpc>
              <a:spcBef>
                <a:spcPts val="0"/>
              </a:spcBef>
              <a:spcAft>
                <a:spcPts val="0"/>
              </a:spcAft>
              <a:buSzPts val="1800"/>
              <a:buNone/>
            </a:pPr>
            <a:r>
              <a:rPr b="1" lang="en-US" sz="1400"/>
              <a:t>About IDPH </a:t>
            </a:r>
            <a:r>
              <a:rPr lang="en-US" sz="1400"/>
              <a:t>-</a:t>
            </a:r>
            <a:endParaRPr/>
          </a:p>
          <a:p>
            <a:pPr indent="-285750" lvl="0" marL="285750" rtl="0" algn="l">
              <a:lnSpc>
                <a:spcPct val="114999"/>
              </a:lnSpc>
              <a:spcBef>
                <a:spcPts val="0"/>
              </a:spcBef>
              <a:spcAft>
                <a:spcPts val="0"/>
              </a:spcAft>
              <a:buSzPts val="1800"/>
              <a:buChar char="●"/>
            </a:pPr>
            <a:r>
              <a:rPr lang="en-US" sz="1400"/>
              <a:t>The </a:t>
            </a:r>
            <a:r>
              <a:rPr b="1" lang="en-US" sz="1400"/>
              <a:t>Illinois Department of Public Health</a:t>
            </a:r>
            <a:r>
              <a:rPr lang="en-US" sz="1400"/>
              <a:t> (</a:t>
            </a:r>
            <a:r>
              <a:rPr b="1" lang="en-US" sz="1400"/>
              <a:t>IDPH</a:t>
            </a:r>
            <a:r>
              <a:rPr lang="en-US" sz="1400"/>
              <a:t>) is an agency that prevents and controls disease and injury, regulates medical practitioners, and promotes sanitation</a:t>
            </a:r>
            <a:endParaRPr/>
          </a:p>
          <a:p>
            <a:pPr indent="-171450" lvl="0" marL="285750" rtl="0" algn="l">
              <a:lnSpc>
                <a:spcPct val="114999"/>
              </a:lnSpc>
              <a:spcBef>
                <a:spcPts val="0"/>
              </a:spcBef>
              <a:spcAft>
                <a:spcPts val="0"/>
              </a:spcAft>
              <a:buSzPts val="1800"/>
              <a:buNone/>
            </a:pPr>
            <a:r>
              <a:t/>
            </a:r>
            <a:endParaRPr sz="1400"/>
          </a:p>
          <a:p>
            <a:pPr indent="-285750" lvl="0" marL="285750" rtl="0" algn="l">
              <a:lnSpc>
                <a:spcPct val="114999"/>
              </a:lnSpc>
              <a:spcBef>
                <a:spcPts val="0"/>
              </a:spcBef>
              <a:spcAft>
                <a:spcPts val="0"/>
              </a:spcAft>
              <a:buSzPts val="1800"/>
              <a:buChar char="●"/>
            </a:pPr>
            <a:r>
              <a:rPr lang="en-US" sz="1400"/>
              <a:t>It is headquartered in Springfield and has administrative offices in seven regional locations</a:t>
            </a:r>
            <a:endParaRPr/>
          </a:p>
          <a:p>
            <a:pPr indent="-171450" lvl="0" marL="285750" rtl="0" algn="l">
              <a:lnSpc>
                <a:spcPct val="114999"/>
              </a:lnSpc>
              <a:spcBef>
                <a:spcPts val="0"/>
              </a:spcBef>
              <a:spcAft>
                <a:spcPts val="0"/>
              </a:spcAft>
              <a:buSzPts val="1800"/>
              <a:buNone/>
            </a:pPr>
            <a:r>
              <a:t/>
            </a:r>
            <a:endParaRPr sz="1400"/>
          </a:p>
          <a:p>
            <a:pPr indent="-285750" lvl="0" marL="285750" rtl="0" algn="l">
              <a:lnSpc>
                <a:spcPct val="114999"/>
              </a:lnSpc>
              <a:spcBef>
                <a:spcPts val="0"/>
              </a:spcBef>
              <a:spcAft>
                <a:spcPts val="0"/>
              </a:spcAft>
              <a:buSzPts val="1800"/>
              <a:buChar char="●"/>
            </a:pPr>
            <a:r>
              <a:rPr lang="en-US" sz="1400"/>
              <a:t>IDPH has 200 different programs that benefit each resident and visitor of Illinois State</a:t>
            </a:r>
            <a:endParaRPr/>
          </a:p>
          <a:p>
            <a:pPr indent="-171450" lvl="0" marL="285750" rtl="0" algn="l">
              <a:lnSpc>
                <a:spcPct val="114999"/>
              </a:lnSpc>
              <a:spcBef>
                <a:spcPts val="0"/>
              </a:spcBef>
              <a:spcAft>
                <a:spcPts val="0"/>
              </a:spcAft>
              <a:buSzPts val="1800"/>
              <a:buNone/>
            </a:pPr>
            <a:r>
              <a:t/>
            </a:r>
            <a:endParaRPr sz="1400"/>
          </a:p>
          <a:p>
            <a:pPr indent="-285750" lvl="0" marL="285750" rtl="0" algn="l">
              <a:lnSpc>
                <a:spcPct val="114999"/>
              </a:lnSpc>
              <a:spcBef>
                <a:spcPts val="0"/>
              </a:spcBef>
              <a:spcAft>
                <a:spcPts val="0"/>
              </a:spcAft>
              <a:buSzPts val="1800"/>
              <a:buChar char="●"/>
            </a:pPr>
            <a:r>
              <a:rPr lang="en-US" sz="1400"/>
              <a:t>The regional offices coordinate various program activities at the local level, including organizing surveys and inspection activities for public and local health agencies</a:t>
            </a:r>
            <a:endParaRPr/>
          </a:p>
          <a:p>
            <a:pPr indent="0" lvl="0" marL="0" rtl="0" algn="l">
              <a:lnSpc>
                <a:spcPct val="114999"/>
              </a:lnSpc>
              <a:spcBef>
                <a:spcPts val="0"/>
              </a:spcBef>
              <a:spcAft>
                <a:spcPts val="0"/>
              </a:spcAft>
              <a:buSzPts val="1800"/>
              <a:buNone/>
            </a:pPr>
            <a:r>
              <a:t/>
            </a:r>
            <a:endParaRPr sz="1400"/>
          </a:p>
          <a:p>
            <a:pPr indent="-342900" lvl="0" marL="457200" rtl="0" algn="l">
              <a:lnSpc>
                <a:spcPct val="114999"/>
              </a:lnSpc>
              <a:spcBef>
                <a:spcPts val="0"/>
              </a:spcBef>
              <a:spcAft>
                <a:spcPts val="0"/>
              </a:spcAft>
              <a:buSzPts val="1800"/>
              <a:buNone/>
            </a:pPr>
            <a:r>
              <a:rPr b="1" lang="en-US" sz="1400"/>
              <a:t>IDPH Vision</a:t>
            </a:r>
            <a:endParaRPr sz="1400"/>
          </a:p>
          <a:p>
            <a:pPr indent="-342900" lvl="0" marL="457200" rtl="0" algn="l">
              <a:lnSpc>
                <a:spcPct val="114999"/>
              </a:lnSpc>
              <a:spcBef>
                <a:spcPts val="0"/>
              </a:spcBef>
              <a:spcAft>
                <a:spcPts val="0"/>
              </a:spcAft>
              <a:buSzPts val="1800"/>
              <a:buNone/>
            </a:pPr>
            <a:r>
              <a:rPr lang="en-US" sz="1400"/>
              <a:t>Communities of Illinois will achieve and maintain optimal health and safety</a:t>
            </a:r>
            <a:endParaRPr/>
          </a:p>
          <a:p>
            <a:pPr indent="-342900" lvl="0" marL="457200" rtl="0" algn="l">
              <a:lnSpc>
                <a:spcPct val="114999"/>
              </a:lnSpc>
              <a:spcBef>
                <a:spcPts val="0"/>
              </a:spcBef>
              <a:spcAft>
                <a:spcPts val="0"/>
              </a:spcAft>
              <a:buSzPts val="1800"/>
              <a:buNone/>
            </a:pPr>
            <a:r>
              <a:t/>
            </a:r>
            <a:endParaRPr sz="1400"/>
          </a:p>
          <a:p>
            <a:pPr indent="-342900" lvl="0" marL="457200" rtl="0" algn="l">
              <a:lnSpc>
                <a:spcPct val="114999"/>
              </a:lnSpc>
              <a:spcBef>
                <a:spcPts val="0"/>
              </a:spcBef>
              <a:spcAft>
                <a:spcPts val="0"/>
              </a:spcAft>
              <a:buSzPts val="1800"/>
              <a:buNone/>
            </a:pPr>
            <a:r>
              <a:t/>
            </a:r>
            <a:endParaRPr sz="1400"/>
          </a:p>
          <a:p>
            <a:pPr indent="0" lvl="0" marL="0" rtl="0" algn="l">
              <a:lnSpc>
                <a:spcPct val="114999"/>
              </a:lnSpc>
              <a:spcBef>
                <a:spcPts val="0"/>
              </a:spcBef>
              <a:spcAft>
                <a:spcPts val="0"/>
              </a:spcAft>
              <a:buSzPts val="1800"/>
              <a:buNone/>
            </a:pPr>
            <a:r>
              <a:t/>
            </a:r>
            <a:endParaRPr sz="1400"/>
          </a:p>
          <a:p>
            <a:pPr indent="0" lvl="0" marL="0" rtl="0" algn="l">
              <a:lnSpc>
                <a:spcPct val="114999"/>
              </a:lnSpc>
              <a:spcBef>
                <a:spcPts val="0"/>
              </a:spcBef>
              <a:spcAft>
                <a:spcPts val="0"/>
              </a:spcAft>
              <a:buSzPts val="1800"/>
              <a:buNone/>
            </a:pPr>
            <a:r>
              <a:t/>
            </a:r>
            <a:endParaRPr sz="1400"/>
          </a:p>
          <a:p>
            <a:pPr indent="0" lvl="0" marL="0" rtl="0" algn="l">
              <a:lnSpc>
                <a:spcPct val="114999"/>
              </a:lnSpc>
              <a:spcBef>
                <a:spcPts val="0"/>
              </a:spcBef>
              <a:spcAft>
                <a:spcPts val="0"/>
              </a:spcAft>
              <a:buSzPts val="1800"/>
              <a:buNone/>
            </a:pPr>
            <a:r>
              <a:t/>
            </a:r>
            <a:endParaRPr sz="1400"/>
          </a:p>
        </p:txBody>
      </p:sp>
      <p:pic>
        <p:nvPicPr>
          <p:cNvPr descr="A picture containing drawing&#10;&#10;Description generated with very high confidence" id="74" name="Google Shape;74;p3"/>
          <p:cNvPicPr preferRelativeResize="0"/>
          <p:nvPr/>
        </p:nvPicPr>
        <p:blipFill rotWithShape="1">
          <a:blip r:embed="rId3">
            <a:alphaModFix/>
          </a:blip>
          <a:srcRect b="0" l="0" r="0" t="0"/>
          <a:stretch/>
        </p:blipFill>
        <p:spPr>
          <a:xfrm>
            <a:off x="6259702" y="168420"/>
            <a:ext cx="2743200" cy="829949"/>
          </a:xfrm>
          <a:prstGeom prst="rect">
            <a:avLst/>
          </a:prstGeom>
          <a:noFill/>
          <a:ln>
            <a:noFill/>
          </a:ln>
        </p:spPr>
      </p:pic>
      <p:sp>
        <p:nvSpPr>
          <p:cNvPr id="75" name="Google Shape;7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0"/>
          <p:cNvSpPr txBox="1"/>
          <p:nvPr>
            <p:ph type="title"/>
          </p:nvPr>
        </p:nvSpPr>
        <p:spPr>
          <a:xfrm>
            <a:off x="134329" y="865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Large LHDs Retweets</a:t>
            </a:r>
            <a:endParaRPr b="1"/>
          </a:p>
        </p:txBody>
      </p:sp>
      <p:pic>
        <p:nvPicPr>
          <p:cNvPr descr="A person holding a sign&#10;&#10;Description generated with high confidence" id="391" name="Google Shape;391;p30"/>
          <p:cNvPicPr preferRelativeResize="0"/>
          <p:nvPr/>
        </p:nvPicPr>
        <p:blipFill rotWithShape="1">
          <a:blip r:embed="rId3">
            <a:alphaModFix/>
          </a:blip>
          <a:srcRect b="0" l="0" r="0" t="0"/>
          <a:stretch/>
        </p:blipFill>
        <p:spPr>
          <a:xfrm>
            <a:off x="3056476" y="790788"/>
            <a:ext cx="2870657" cy="3884878"/>
          </a:xfrm>
          <a:prstGeom prst="rect">
            <a:avLst/>
          </a:prstGeom>
          <a:noFill/>
          <a:ln>
            <a:noFill/>
          </a:ln>
        </p:spPr>
      </p:pic>
      <p:pic>
        <p:nvPicPr>
          <p:cNvPr id="392" name="Google Shape;392;p30"/>
          <p:cNvPicPr preferRelativeResize="0"/>
          <p:nvPr/>
        </p:nvPicPr>
        <p:blipFill rotWithShape="1">
          <a:blip r:embed="rId4">
            <a:alphaModFix/>
          </a:blip>
          <a:srcRect b="0" l="0" r="0" t="0"/>
          <a:stretch/>
        </p:blipFill>
        <p:spPr>
          <a:xfrm>
            <a:off x="97621" y="790788"/>
            <a:ext cx="2760152" cy="3884878"/>
          </a:xfrm>
          <a:prstGeom prst="rect">
            <a:avLst/>
          </a:prstGeom>
          <a:noFill/>
          <a:ln>
            <a:noFill/>
          </a:ln>
        </p:spPr>
      </p:pic>
      <p:pic>
        <p:nvPicPr>
          <p:cNvPr id="393" name="Google Shape;393;p30"/>
          <p:cNvPicPr preferRelativeResize="0"/>
          <p:nvPr/>
        </p:nvPicPr>
        <p:blipFill rotWithShape="1">
          <a:blip r:embed="rId5">
            <a:alphaModFix/>
          </a:blip>
          <a:srcRect b="0" l="0" r="0" t="0"/>
          <a:stretch/>
        </p:blipFill>
        <p:spPr>
          <a:xfrm>
            <a:off x="6055627" y="659275"/>
            <a:ext cx="3088373" cy="3884878"/>
          </a:xfrm>
          <a:prstGeom prst="rect">
            <a:avLst/>
          </a:prstGeom>
          <a:noFill/>
          <a:ln>
            <a:noFill/>
          </a:ln>
        </p:spPr>
      </p:pic>
      <p:sp>
        <p:nvSpPr>
          <p:cNvPr id="394" name="Google Shape;394;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LHD Segmentation based on Population</a:t>
            </a:r>
            <a:endParaRPr b="1"/>
          </a:p>
        </p:txBody>
      </p:sp>
      <p:sp>
        <p:nvSpPr>
          <p:cNvPr id="400" name="Google Shape;400;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600">
                <a:solidFill>
                  <a:srgbClr val="595959"/>
                </a:solidFill>
              </a:rPr>
              <a:t>P</a:t>
            </a:r>
            <a:r>
              <a:rPr lang="en-US" sz="1600">
                <a:solidFill>
                  <a:schemeClr val="dk1"/>
                </a:solidFill>
              </a:rPr>
              <a:t>opulation has an impact on the number of Tweets; therefore segmenting the LHDs into 3 types:</a:t>
            </a:r>
            <a:endParaRPr/>
          </a:p>
          <a:p>
            <a:pPr indent="-317500" lvl="1" marL="914400" rtl="0" algn="l">
              <a:lnSpc>
                <a:spcPct val="100000"/>
              </a:lnSpc>
              <a:spcBef>
                <a:spcPts val="1600"/>
              </a:spcBef>
              <a:spcAft>
                <a:spcPts val="0"/>
              </a:spcAft>
              <a:buSzPts val="1400"/>
              <a:buFont typeface="Noto Sans Symbols"/>
              <a:buChar char="§"/>
            </a:pPr>
            <a:r>
              <a:rPr lang="en-US" sz="1600">
                <a:solidFill>
                  <a:schemeClr val="dk1"/>
                </a:solidFill>
              </a:rPr>
              <a:t>Rural (Population below 6000)</a:t>
            </a:r>
            <a:endParaRPr/>
          </a:p>
          <a:p>
            <a:pPr indent="-317500" lvl="1" marL="914400" rtl="0" algn="l">
              <a:lnSpc>
                <a:spcPct val="100000"/>
              </a:lnSpc>
              <a:spcBef>
                <a:spcPts val="1600"/>
              </a:spcBef>
              <a:spcAft>
                <a:spcPts val="0"/>
              </a:spcAft>
              <a:buSzPts val="1400"/>
              <a:buFont typeface="Noto Sans Symbols"/>
              <a:buChar char="§"/>
            </a:pPr>
            <a:r>
              <a:rPr lang="en-US" sz="1600">
                <a:solidFill>
                  <a:schemeClr val="dk1"/>
                </a:solidFill>
              </a:rPr>
              <a:t>Semi – Urban (Population  range: 6000 - 50000)</a:t>
            </a:r>
            <a:endParaRPr/>
          </a:p>
          <a:p>
            <a:pPr indent="-317500" lvl="1" marL="914400" rtl="0" algn="l">
              <a:lnSpc>
                <a:spcPct val="100000"/>
              </a:lnSpc>
              <a:spcBef>
                <a:spcPts val="1600"/>
              </a:spcBef>
              <a:spcAft>
                <a:spcPts val="0"/>
              </a:spcAft>
              <a:buSzPts val="1400"/>
              <a:buFont typeface="Noto Sans Symbols"/>
              <a:buChar char="§"/>
            </a:pPr>
            <a:r>
              <a:rPr lang="en-US" sz="1600">
                <a:solidFill>
                  <a:schemeClr val="dk1"/>
                </a:solidFill>
              </a:rPr>
              <a:t>Urban (Population above 50000)</a:t>
            </a:r>
            <a:endParaRPr/>
          </a:p>
          <a:p>
            <a:pPr indent="0" lvl="0" marL="114300" rtl="0" algn="l">
              <a:lnSpc>
                <a:spcPct val="114999"/>
              </a:lnSpc>
              <a:spcBef>
                <a:spcPts val="0"/>
              </a:spcBef>
              <a:spcAft>
                <a:spcPts val="0"/>
              </a:spcAft>
              <a:buSzPts val="1800"/>
              <a:buNone/>
            </a:pPr>
            <a:r>
              <a:t/>
            </a:r>
            <a:endParaRPr sz="1600"/>
          </a:p>
          <a:p>
            <a:pPr indent="-342900" lvl="0" marL="457200" rtl="0" algn="l">
              <a:lnSpc>
                <a:spcPct val="115000"/>
              </a:lnSpc>
              <a:spcBef>
                <a:spcPts val="0"/>
              </a:spcBef>
              <a:spcAft>
                <a:spcPts val="0"/>
              </a:spcAft>
              <a:buSzPts val="1800"/>
              <a:buChar char="●"/>
            </a:pPr>
            <a:r>
              <a:rPr lang="en-US" sz="1600">
                <a:solidFill>
                  <a:schemeClr val="dk1"/>
                </a:solidFill>
              </a:rPr>
              <a:t>Rural LHD includes only one LHD</a:t>
            </a:r>
            <a:endParaRPr/>
          </a:p>
          <a:p>
            <a:pPr indent="-342900" lvl="0" marL="457200" rtl="0" algn="l">
              <a:lnSpc>
                <a:spcPct val="114999"/>
              </a:lnSpc>
              <a:spcBef>
                <a:spcPts val="0"/>
              </a:spcBef>
              <a:spcAft>
                <a:spcPts val="0"/>
              </a:spcAft>
              <a:buSzPts val="1800"/>
              <a:buChar char="●"/>
            </a:pPr>
            <a:r>
              <a:rPr lang="en-US" sz="1600">
                <a:solidFill>
                  <a:schemeClr val="dk1"/>
                </a:solidFill>
              </a:rPr>
              <a:t>Semi – Urban includes 7 LHDs</a:t>
            </a:r>
            <a:endParaRPr/>
          </a:p>
          <a:p>
            <a:pPr indent="-342900" lvl="0" marL="457200" rtl="0" algn="l">
              <a:lnSpc>
                <a:spcPct val="114999"/>
              </a:lnSpc>
              <a:spcBef>
                <a:spcPts val="0"/>
              </a:spcBef>
              <a:spcAft>
                <a:spcPts val="0"/>
              </a:spcAft>
              <a:buSzPts val="1800"/>
              <a:buChar char="●"/>
            </a:pPr>
            <a:r>
              <a:rPr lang="en-US" sz="1600">
                <a:solidFill>
                  <a:schemeClr val="dk1"/>
                </a:solidFill>
              </a:rPr>
              <a:t>Urban includes 21 LHDs</a:t>
            </a:r>
            <a:endParaRPr/>
          </a:p>
        </p:txBody>
      </p:sp>
      <p:sp>
        <p:nvSpPr>
          <p:cNvPr id="401" name="Google Shape;40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descr="A screenshot of a cell phone&#10;&#10;Description generated with very high confidence" id="406" name="Google Shape;406;p32"/>
          <p:cNvPicPr preferRelativeResize="0"/>
          <p:nvPr/>
        </p:nvPicPr>
        <p:blipFill rotWithShape="1">
          <a:blip r:embed="rId3">
            <a:alphaModFix/>
          </a:blip>
          <a:srcRect b="0" l="0" r="0" t="0"/>
          <a:stretch/>
        </p:blipFill>
        <p:spPr>
          <a:xfrm>
            <a:off x="0" y="0"/>
            <a:ext cx="9143999" cy="5031426"/>
          </a:xfrm>
          <a:prstGeom prst="rect">
            <a:avLst/>
          </a:prstGeom>
          <a:noFill/>
          <a:ln>
            <a:noFill/>
          </a:ln>
        </p:spPr>
      </p:pic>
      <p:sp>
        <p:nvSpPr>
          <p:cNvPr id="407" name="Google Shape;407;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descr="A close up of a logo&#10;&#10;Description generated with very high confidence" id="412" name="Google Shape;412;p33"/>
          <p:cNvPicPr preferRelativeResize="0"/>
          <p:nvPr/>
        </p:nvPicPr>
        <p:blipFill rotWithShape="1">
          <a:blip r:embed="rId3">
            <a:alphaModFix/>
          </a:blip>
          <a:srcRect b="0" l="0" r="0" t="0"/>
          <a:stretch/>
        </p:blipFill>
        <p:spPr>
          <a:xfrm>
            <a:off x="38351" y="645626"/>
            <a:ext cx="9044739" cy="4450065"/>
          </a:xfrm>
          <a:prstGeom prst="rect">
            <a:avLst/>
          </a:prstGeom>
          <a:noFill/>
          <a:ln>
            <a:noFill/>
          </a:ln>
        </p:spPr>
      </p:pic>
      <p:sp>
        <p:nvSpPr>
          <p:cNvPr id="413" name="Google Shape;413;p33"/>
          <p:cNvSpPr txBox="1"/>
          <p:nvPr>
            <p:ph idx="1" type="body"/>
          </p:nvPr>
        </p:nvSpPr>
        <p:spPr>
          <a:xfrm>
            <a:off x="4750969" y="3179044"/>
            <a:ext cx="3088725"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4999"/>
              </a:lnSpc>
              <a:spcBef>
                <a:spcPts val="0"/>
              </a:spcBef>
              <a:spcAft>
                <a:spcPts val="0"/>
              </a:spcAft>
              <a:buSzPts val="1800"/>
              <a:buChar char="●"/>
            </a:pPr>
            <a:r>
              <a:rPr lang="en-US" sz="1200"/>
              <a:t>Most of the Tweets were posted on Monday and Tuesday i.e. 66 by the Rural LHD</a:t>
            </a:r>
            <a:endParaRPr/>
          </a:p>
          <a:p>
            <a:pPr indent="-342900" lvl="0" marL="457200" rtl="0" algn="l">
              <a:lnSpc>
                <a:spcPct val="114999"/>
              </a:lnSpc>
              <a:spcBef>
                <a:spcPts val="0"/>
              </a:spcBef>
              <a:spcAft>
                <a:spcPts val="0"/>
              </a:spcAft>
              <a:buSzPts val="1800"/>
              <a:buChar char="●"/>
            </a:pPr>
            <a:r>
              <a:rPr lang="en-US" sz="1200"/>
              <a:t>Wednesday has the second highest rank i.e. 60, in the Days for posting the tweets.</a:t>
            </a:r>
            <a:endParaRPr/>
          </a:p>
          <a:p>
            <a:pPr indent="-342900" lvl="0" marL="457200" rtl="0" algn="l">
              <a:lnSpc>
                <a:spcPct val="114999"/>
              </a:lnSpc>
              <a:spcBef>
                <a:spcPts val="0"/>
              </a:spcBef>
              <a:spcAft>
                <a:spcPts val="0"/>
              </a:spcAft>
              <a:buSzPts val="1800"/>
              <a:buChar char="●"/>
            </a:pPr>
            <a:r>
              <a:rPr lang="en-US" sz="1200"/>
              <a:t>Saturday has the least count i.e. 22</a:t>
            </a:r>
            <a:endParaRPr/>
          </a:p>
          <a:p>
            <a:pPr indent="0" lvl="1" marL="596900" rtl="0" algn="l">
              <a:lnSpc>
                <a:spcPct val="114999"/>
              </a:lnSpc>
              <a:spcBef>
                <a:spcPts val="0"/>
              </a:spcBef>
              <a:spcAft>
                <a:spcPts val="0"/>
              </a:spcAft>
              <a:buSzPts val="1400"/>
              <a:buNone/>
            </a:pPr>
            <a:r>
              <a:t/>
            </a:r>
            <a:endParaRPr sz="1200"/>
          </a:p>
          <a:p>
            <a:pPr indent="-228600" lvl="1" marL="914400" rtl="0" algn="l">
              <a:lnSpc>
                <a:spcPct val="114999"/>
              </a:lnSpc>
              <a:spcBef>
                <a:spcPts val="0"/>
              </a:spcBef>
              <a:spcAft>
                <a:spcPts val="0"/>
              </a:spcAft>
              <a:buSzPts val="1400"/>
              <a:buFont typeface="Noto Sans Symbols"/>
              <a:buNone/>
            </a:pPr>
            <a:r>
              <a:t/>
            </a:r>
            <a:endParaRPr sz="1200"/>
          </a:p>
          <a:p>
            <a:pPr indent="-228600" lvl="1" marL="914400" rtl="0" algn="l">
              <a:lnSpc>
                <a:spcPct val="114999"/>
              </a:lnSpc>
              <a:spcBef>
                <a:spcPts val="0"/>
              </a:spcBef>
              <a:spcAft>
                <a:spcPts val="0"/>
              </a:spcAft>
              <a:buSzPts val="1400"/>
              <a:buFont typeface="Noto Sans Symbols"/>
              <a:buNone/>
            </a:pPr>
            <a:r>
              <a:t/>
            </a:r>
            <a:endParaRPr sz="1200"/>
          </a:p>
          <a:p>
            <a:pPr indent="-228600" lvl="1" marL="914400" rtl="0" algn="l">
              <a:lnSpc>
                <a:spcPct val="115000"/>
              </a:lnSpc>
              <a:spcBef>
                <a:spcPts val="0"/>
              </a:spcBef>
              <a:spcAft>
                <a:spcPts val="0"/>
              </a:spcAft>
              <a:buSzPts val="1400"/>
              <a:buFont typeface="Noto Sans Symbols"/>
              <a:buNone/>
            </a:pPr>
            <a:r>
              <a:t/>
            </a:r>
            <a:endParaRPr sz="1200"/>
          </a:p>
        </p:txBody>
      </p:sp>
      <p:sp>
        <p:nvSpPr>
          <p:cNvPr id="414" name="Google Shape;414;p33"/>
          <p:cNvSpPr txBox="1"/>
          <p:nvPr>
            <p:ph type="title"/>
          </p:nvPr>
        </p:nvSpPr>
        <p:spPr>
          <a:xfrm>
            <a:off x="37230" y="76558"/>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Tweets by Day of the Week for Rural LHD</a:t>
            </a:r>
            <a:endParaRPr b="1"/>
          </a:p>
        </p:txBody>
      </p:sp>
      <p:sp>
        <p:nvSpPr>
          <p:cNvPr id="415" name="Google Shape;415;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descr="A screenshot of a cell phone&#10;&#10;Description generated with high confidence" id="420" name="Google Shape;420;p34"/>
          <p:cNvPicPr preferRelativeResize="0"/>
          <p:nvPr/>
        </p:nvPicPr>
        <p:blipFill rotWithShape="1">
          <a:blip r:embed="rId3">
            <a:alphaModFix/>
          </a:blip>
          <a:srcRect b="0" l="0" r="0" t="0"/>
          <a:stretch/>
        </p:blipFill>
        <p:spPr>
          <a:xfrm>
            <a:off x="38351" y="617555"/>
            <a:ext cx="9067298" cy="4468611"/>
          </a:xfrm>
          <a:prstGeom prst="rect">
            <a:avLst/>
          </a:prstGeom>
          <a:noFill/>
          <a:ln>
            <a:noFill/>
          </a:ln>
        </p:spPr>
      </p:pic>
      <p:sp>
        <p:nvSpPr>
          <p:cNvPr id="421" name="Google Shape;421;p34"/>
          <p:cNvSpPr txBox="1"/>
          <p:nvPr>
            <p:ph idx="1" type="body"/>
          </p:nvPr>
        </p:nvSpPr>
        <p:spPr>
          <a:xfrm>
            <a:off x="4961521" y="3528712"/>
            <a:ext cx="2975929" cy="1562785"/>
          </a:xfrm>
          <a:prstGeom prst="rect">
            <a:avLst/>
          </a:prstGeom>
          <a:noFill/>
          <a:ln>
            <a:noFill/>
          </a:ln>
        </p:spPr>
        <p:txBody>
          <a:bodyPr anchorCtr="0" anchor="t" bIns="91425" lIns="91425" spcFirstLastPara="1" rIns="91425" wrap="square" tIns="91425">
            <a:noAutofit/>
          </a:bodyPr>
          <a:lstStyle/>
          <a:p>
            <a:pPr indent="-342900" lvl="0" marL="457200" rtl="0" algn="l">
              <a:lnSpc>
                <a:spcPct val="114999"/>
              </a:lnSpc>
              <a:spcBef>
                <a:spcPts val="0"/>
              </a:spcBef>
              <a:spcAft>
                <a:spcPts val="0"/>
              </a:spcAft>
              <a:buSzPts val="1800"/>
              <a:buChar char="●"/>
            </a:pPr>
            <a:r>
              <a:rPr lang="en-US" sz="1200"/>
              <a:t>Most Semi-Urban LHDs posted tweets on Wednesday than any other day</a:t>
            </a:r>
            <a:endParaRPr/>
          </a:p>
          <a:p>
            <a:pPr indent="-342900" lvl="0" marL="457200" rtl="0" algn="l">
              <a:lnSpc>
                <a:spcPct val="114999"/>
              </a:lnSpc>
              <a:spcBef>
                <a:spcPts val="0"/>
              </a:spcBef>
              <a:spcAft>
                <a:spcPts val="0"/>
              </a:spcAft>
              <a:buSzPts val="1800"/>
              <a:buChar char="●"/>
            </a:pPr>
            <a:r>
              <a:rPr lang="en-US" sz="1200"/>
              <a:t>Sunday has the least number of posted tweets as compared to other days</a:t>
            </a:r>
            <a:endParaRPr/>
          </a:p>
          <a:p>
            <a:pPr indent="0" lvl="1" marL="596900" rtl="0" algn="l">
              <a:lnSpc>
                <a:spcPct val="114999"/>
              </a:lnSpc>
              <a:spcBef>
                <a:spcPts val="0"/>
              </a:spcBef>
              <a:spcAft>
                <a:spcPts val="0"/>
              </a:spcAft>
              <a:buSzPts val="1400"/>
              <a:buNone/>
            </a:pPr>
            <a:r>
              <a:t/>
            </a:r>
            <a:endParaRPr sz="1200"/>
          </a:p>
          <a:p>
            <a:pPr indent="-228600" lvl="1" marL="914400" rtl="0" algn="l">
              <a:lnSpc>
                <a:spcPct val="114999"/>
              </a:lnSpc>
              <a:spcBef>
                <a:spcPts val="0"/>
              </a:spcBef>
              <a:spcAft>
                <a:spcPts val="0"/>
              </a:spcAft>
              <a:buSzPts val="1400"/>
              <a:buFont typeface="Noto Sans Symbols"/>
              <a:buNone/>
            </a:pPr>
            <a:r>
              <a:t/>
            </a:r>
            <a:endParaRPr sz="1200"/>
          </a:p>
          <a:p>
            <a:pPr indent="-228600" lvl="1" marL="914400" rtl="0" algn="l">
              <a:lnSpc>
                <a:spcPct val="114999"/>
              </a:lnSpc>
              <a:spcBef>
                <a:spcPts val="0"/>
              </a:spcBef>
              <a:spcAft>
                <a:spcPts val="0"/>
              </a:spcAft>
              <a:buSzPts val="1400"/>
              <a:buFont typeface="Noto Sans Symbols"/>
              <a:buNone/>
            </a:pPr>
            <a:r>
              <a:t/>
            </a:r>
            <a:endParaRPr sz="1200"/>
          </a:p>
          <a:p>
            <a:pPr indent="-228600" lvl="1" marL="914400" rtl="0" algn="l">
              <a:lnSpc>
                <a:spcPct val="115000"/>
              </a:lnSpc>
              <a:spcBef>
                <a:spcPts val="0"/>
              </a:spcBef>
              <a:spcAft>
                <a:spcPts val="0"/>
              </a:spcAft>
              <a:buSzPts val="1400"/>
              <a:buFont typeface="Noto Sans Symbols"/>
              <a:buNone/>
            </a:pPr>
            <a:r>
              <a:t/>
            </a:r>
            <a:endParaRPr sz="1200"/>
          </a:p>
        </p:txBody>
      </p:sp>
      <p:sp>
        <p:nvSpPr>
          <p:cNvPr id="422" name="Google Shape;422;p34"/>
          <p:cNvSpPr txBox="1"/>
          <p:nvPr>
            <p:ph type="title"/>
          </p:nvPr>
        </p:nvSpPr>
        <p:spPr>
          <a:xfrm>
            <a:off x="37230" y="76558"/>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Tweets per Day for Semi – Urban LHDs</a:t>
            </a:r>
            <a:endParaRPr b="1"/>
          </a:p>
        </p:txBody>
      </p:sp>
      <p:sp>
        <p:nvSpPr>
          <p:cNvPr id="423" name="Google Shape;42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descr="A screenshot of a cell phone&#10;&#10;Description generated with high confidence" id="428" name="Google Shape;428;p35"/>
          <p:cNvPicPr preferRelativeResize="0"/>
          <p:nvPr/>
        </p:nvPicPr>
        <p:blipFill rotWithShape="1">
          <a:blip r:embed="rId3">
            <a:alphaModFix/>
          </a:blip>
          <a:srcRect b="0" l="0" r="0" t="0"/>
          <a:stretch/>
        </p:blipFill>
        <p:spPr>
          <a:xfrm>
            <a:off x="38350" y="653398"/>
            <a:ext cx="9037219" cy="4396923"/>
          </a:xfrm>
          <a:prstGeom prst="rect">
            <a:avLst/>
          </a:prstGeom>
          <a:noFill/>
          <a:ln>
            <a:noFill/>
          </a:ln>
        </p:spPr>
      </p:pic>
      <p:sp>
        <p:nvSpPr>
          <p:cNvPr id="429" name="Google Shape;429;p35"/>
          <p:cNvSpPr txBox="1"/>
          <p:nvPr>
            <p:ph type="title"/>
          </p:nvPr>
        </p:nvSpPr>
        <p:spPr>
          <a:xfrm>
            <a:off x="37230" y="76558"/>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Tweets per Day for Urban LHDs</a:t>
            </a:r>
            <a:endParaRPr b="1"/>
          </a:p>
        </p:txBody>
      </p:sp>
      <p:sp>
        <p:nvSpPr>
          <p:cNvPr id="430" name="Google Shape;430;p35"/>
          <p:cNvSpPr txBox="1"/>
          <p:nvPr/>
        </p:nvSpPr>
        <p:spPr>
          <a:xfrm>
            <a:off x="5010522" y="3487536"/>
            <a:ext cx="2975929" cy="1562785"/>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4999"/>
              </a:lnSpc>
              <a:spcBef>
                <a:spcPts val="0"/>
              </a:spcBef>
              <a:spcAft>
                <a:spcPts val="0"/>
              </a:spcAft>
              <a:buClr>
                <a:schemeClr val="dk2"/>
              </a:buClr>
              <a:buSzPts val="1800"/>
              <a:buFont typeface="Arial"/>
              <a:buChar char="●"/>
            </a:pPr>
            <a:r>
              <a:rPr b="0" i="0" lang="en-US" sz="1200" u="none" cap="none" strike="noStrike">
                <a:solidFill>
                  <a:schemeClr val="dk2"/>
                </a:solidFill>
                <a:latin typeface="Arial"/>
                <a:ea typeface="Arial"/>
                <a:cs typeface="Arial"/>
                <a:sym typeface="Arial"/>
              </a:rPr>
              <a:t>Most Urban LHDs posted tweets on Wednesday than any other day</a:t>
            </a:r>
            <a:endParaRPr b="0" i="0" sz="1800" u="none" cap="none" strike="noStrike">
              <a:solidFill>
                <a:schemeClr val="dk2"/>
              </a:solidFill>
              <a:latin typeface="Arial"/>
              <a:ea typeface="Arial"/>
              <a:cs typeface="Arial"/>
              <a:sym typeface="Arial"/>
            </a:endParaRPr>
          </a:p>
          <a:p>
            <a:pPr indent="-342900" lvl="0" marL="457200" marR="0" rtl="0" algn="l">
              <a:lnSpc>
                <a:spcPct val="114999"/>
              </a:lnSpc>
              <a:spcBef>
                <a:spcPts val="0"/>
              </a:spcBef>
              <a:spcAft>
                <a:spcPts val="0"/>
              </a:spcAft>
              <a:buClr>
                <a:schemeClr val="dk2"/>
              </a:buClr>
              <a:buSzPts val="1800"/>
              <a:buFont typeface="Arial"/>
              <a:buChar char="●"/>
            </a:pPr>
            <a:r>
              <a:rPr b="0" i="0" lang="en-US" sz="1200" u="none" cap="none" strike="noStrike">
                <a:solidFill>
                  <a:schemeClr val="dk2"/>
                </a:solidFill>
                <a:latin typeface="Arial"/>
                <a:ea typeface="Arial"/>
                <a:cs typeface="Arial"/>
                <a:sym typeface="Arial"/>
              </a:rPr>
              <a:t>Sunday has the least number of posted tweets as compared to other days</a:t>
            </a:r>
            <a:endParaRPr/>
          </a:p>
          <a:p>
            <a:pPr indent="0" lvl="1" marL="596900" marR="0" rtl="0" algn="l">
              <a:lnSpc>
                <a:spcPct val="114999"/>
              </a:lnSpc>
              <a:spcBef>
                <a:spcPts val="0"/>
              </a:spcBef>
              <a:spcAft>
                <a:spcPts val="0"/>
              </a:spcAft>
              <a:buClr>
                <a:schemeClr val="dk2"/>
              </a:buClr>
              <a:buSzPts val="1400"/>
              <a:buFont typeface="Arial"/>
              <a:buNone/>
            </a:pPr>
            <a:r>
              <a:t/>
            </a:r>
            <a:endParaRPr b="0" i="0" sz="1200" u="none" cap="none" strike="noStrike">
              <a:solidFill>
                <a:schemeClr val="dk2"/>
              </a:solidFill>
              <a:latin typeface="Arial"/>
              <a:ea typeface="Arial"/>
              <a:cs typeface="Arial"/>
              <a:sym typeface="Arial"/>
            </a:endParaRPr>
          </a:p>
          <a:p>
            <a:pPr indent="-228600" lvl="1" marL="914400" marR="0" rtl="0" algn="l">
              <a:lnSpc>
                <a:spcPct val="114999"/>
              </a:lnSpc>
              <a:spcBef>
                <a:spcPts val="0"/>
              </a:spcBef>
              <a:spcAft>
                <a:spcPts val="0"/>
              </a:spcAft>
              <a:buClr>
                <a:schemeClr val="dk2"/>
              </a:buClr>
              <a:buSzPts val="1400"/>
              <a:buFont typeface="Noto Sans Symbols"/>
              <a:buNone/>
            </a:pPr>
            <a:r>
              <a:t/>
            </a:r>
            <a:endParaRPr b="0" i="0" sz="1200" u="none" cap="none" strike="noStrike">
              <a:solidFill>
                <a:schemeClr val="dk2"/>
              </a:solidFill>
              <a:latin typeface="Arial"/>
              <a:ea typeface="Arial"/>
              <a:cs typeface="Arial"/>
              <a:sym typeface="Arial"/>
            </a:endParaRPr>
          </a:p>
          <a:p>
            <a:pPr indent="-228600" lvl="1" marL="914400" marR="0" rtl="0" algn="l">
              <a:lnSpc>
                <a:spcPct val="114999"/>
              </a:lnSpc>
              <a:spcBef>
                <a:spcPts val="0"/>
              </a:spcBef>
              <a:spcAft>
                <a:spcPts val="0"/>
              </a:spcAft>
              <a:buClr>
                <a:schemeClr val="dk2"/>
              </a:buClr>
              <a:buSzPts val="1400"/>
              <a:buFont typeface="Noto Sans Symbols"/>
              <a:buNone/>
            </a:pPr>
            <a:r>
              <a:t/>
            </a:r>
            <a:endParaRPr b="0" i="0" sz="1200" u="none" cap="none" strike="noStrike">
              <a:solidFill>
                <a:schemeClr val="dk2"/>
              </a:solidFill>
              <a:latin typeface="Arial"/>
              <a:ea typeface="Arial"/>
              <a:cs typeface="Arial"/>
              <a:sym typeface="Arial"/>
            </a:endParaRPr>
          </a:p>
          <a:p>
            <a:pPr indent="-228600" lvl="1" marL="914400" marR="0" rtl="0" algn="l">
              <a:lnSpc>
                <a:spcPct val="115000"/>
              </a:lnSpc>
              <a:spcBef>
                <a:spcPts val="0"/>
              </a:spcBef>
              <a:spcAft>
                <a:spcPts val="0"/>
              </a:spcAft>
              <a:buClr>
                <a:schemeClr val="dk2"/>
              </a:buClr>
              <a:buSzPts val="1400"/>
              <a:buFont typeface="Noto Sans Symbols"/>
              <a:buNone/>
            </a:pPr>
            <a:r>
              <a:t/>
            </a:r>
            <a:endParaRPr b="0" i="0" sz="1200" u="none" cap="none" strike="noStrike">
              <a:solidFill>
                <a:schemeClr val="dk2"/>
              </a:solidFill>
              <a:latin typeface="Arial"/>
              <a:ea typeface="Arial"/>
              <a:cs typeface="Arial"/>
              <a:sym typeface="Arial"/>
            </a:endParaRPr>
          </a:p>
        </p:txBody>
      </p:sp>
      <p:sp>
        <p:nvSpPr>
          <p:cNvPr id="431" name="Google Shape;431;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descr="A close up of a map&#10;&#10;Description generated with very high confidence" id="436" name="Google Shape;436;p36"/>
          <p:cNvPicPr preferRelativeResize="0"/>
          <p:nvPr/>
        </p:nvPicPr>
        <p:blipFill rotWithShape="1">
          <a:blip r:embed="rId3">
            <a:alphaModFix/>
          </a:blip>
          <a:srcRect b="0" l="0" r="0" t="0"/>
          <a:stretch/>
        </p:blipFill>
        <p:spPr>
          <a:xfrm>
            <a:off x="38351" y="654843"/>
            <a:ext cx="7619750" cy="4405316"/>
          </a:xfrm>
          <a:prstGeom prst="rect">
            <a:avLst/>
          </a:prstGeom>
          <a:noFill/>
          <a:ln>
            <a:noFill/>
          </a:ln>
        </p:spPr>
      </p:pic>
      <p:sp>
        <p:nvSpPr>
          <p:cNvPr id="437" name="Google Shape;437;p36"/>
          <p:cNvSpPr txBox="1"/>
          <p:nvPr>
            <p:ph type="title"/>
          </p:nvPr>
        </p:nvSpPr>
        <p:spPr>
          <a:xfrm>
            <a:off x="37230" y="76558"/>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Time for posting of Tweets by LHD</a:t>
            </a:r>
            <a:endParaRPr b="1"/>
          </a:p>
        </p:txBody>
      </p:sp>
      <p:sp>
        <p:nvSpPr>
          <p:cNvPr id="438" name="Google Shape;438;p36"/>
          <p:cNvSpPr txBox="1"/>
          <p:nvPr/>
        </p:nvSpPr>
        <p:spPr>
          <a:xfrm>
            <a:off x="6856495" y="1622458"/>
            <a:ext cx="2171316" cy="3442718"/>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4999"/>
              </a:lnSpc>
              <a:spcBef>
                <a:spcPts val="0"/>
              </a:spcBef>
              <a:spcAft>
                <a:spcPts val="0"/>
              </a:spcAft>
              <a:buClr>
                <a:schemeClr val="dk2"/>
              </a:buClr>
              <a:buSzPts val="1800"/>
              <a:buFont typeface="Arial"/>
              <a:buChar char="●"/>
            </a:pPr>
            <a:r>
              <a:rPr b="0" i="0" lang="en-US" sz="1200" u="none" cap="none" strike="noStrike">
                <a:solidFill>
                  <a:schemeClr val="dk2"/>
                </a:solidFill>
                <a:latin typeface="Arial"/>
                <a:ea typeface="Arial"/>
                <a:cs typeface="Arial"/>
                <a:sym typeface="Arial"/>
              </a:rPr>
              <a:t>Urban LHDs posted the greatest number of tweets at 3 pm</a:t>
            </a:r>
            <a:endParaRPr b="0" i="0" sz="1800" u="none" cap="none" strike="noStrike">
              <a:solidFill>
                <a:schemeClr val="dk2"/>
              </a:solidFill>
              <a:latin typeface="Arial"/>
              <a:ea typeface="Arial"/>
              <a:cs typeface="Arial"/>
              <a:sym typeface="Arial"/>
            </a:endParaRPr>
          </a:p>
          <a:p>
            <a:pPr indent="-342900" lvl="0" marL="457200" marR="0" rtl="0" algn="l">
              <a:lnSpc>
                <a:spcPct val="114999"/>
              </a:lnSpc>
              <a:spcBef>
                <a:spcPts val="0"/>
              </a:spcBef>
              <a:spcAft>
                <a:spcPts val="0"/>
              </a:spcAft>
              <a:buClr>
                <a:schemeClr val="dk2"/>
              </a:buClr>
              <a:buSzPts val="1800"/>
              <a:buFont typeface="Arial"/>
              <a:buChar char="●"/>
            </a:pPr>
            <a:r>
              <a:rPr b="0" i="0" lang="en-US" sz="1200" u="none" cap="none" strike="noStrike">
                <a:solidFill>
                  <a:schemeClr val="dk2"/>
                </a:solidFill>
                <a:latin typeface="Arial"/>
                <a:ea typeface="Arial"/>
                <a:cs typeface="Arial"/>
                <a:sym typeface="Arial"/>
              </a:rPr>
              <a:t>Semi-Urban LHDs posted the greatest number of tweets at 2 pm</a:t>
            </a:r>
            <a:endParaRPr/>
          </a:p>
          <a:p>
            <a:pPr indent="-342900" lvl="0" marL="457200" marR="0" rtl="0" algn="l">
              <a:lnSpc>
                <a:spcPct val="114999"/>
              </a:lnSpc>
              <a:spcBef>
                <a:spcPts val="0"/>
              </a:spcBef>
              <a:spcAft>
                <a:spcPts val="0"/>
              </a:spcAft>
              <a:buClr>
                <a:schemeClr val="dk2"/>
              </a:buClr>
              <a:buSzPts val="1800"/>
              <a:buFont typeface="Arial"/>
              <a:buChar char="●"/>
            </a:pPr>
            <a:r>
              <a:rPr b="0" i="0" lang="en-US" sz="1200" u="none" cap="none" strike="noStrike">
                <a:solidFill>
                  <a:schemeClr val="dk2"/>
                </a:solidFill>
                <a:latin typeface="Arial"/>
                <a:ea typeface="Arial"/>
                <a:cs typeface="Arial"/>
                <a:sym typeface="Arial"/>
              </a:rPr>
              <a:t>Rural LHDs posted the greatest number of tweets at 1 pm</a:t>
            </a:r>
            <a:endParaRPr/>
          </a:p>
          <a:p>
            <a:pPr indent="-228600" lvl="0" marL="457200" marR="0" rtl="0" algn="l">
              <a:lnSpc>
                <a:spcPct val="114999"/>
              </a:lnSpc>
              <a:spcBef>
                <a:spcPts val="0"/>
              </a:spcBef>
              <a:spcAft>
                <a:spcPts val="0"/>
              </a:spcAft>
              <a:buClr>
                <a:schemeClr val="dk2"/>
              </a:buClr>
              <a:buSzPts val="1800"/>
              <a:buFont typeface="Arial"/>
              <a:buNone/>
            </a:pPr>
            <a:r>
              <a:t/>
            </a:r>
            <a:endParaRPr b="0" i="0" sz="1200" u="none" cap="none" strike="noStrike">
              <a:solidFill>
                <a:schemeClr val="dk2"/>
              </a:solidFill>
              <a:latin typeface="Arial"/>
              <a:ea typeface="Arial"/>
              <a:cs typeface="Arial"/>
              <a:sym typeface="Arial"/>
            </a:endParaRPr>
          </a:p>
          <a:p>
            <a:pPr indent="0" lvl="1" marL="596900" marR="0" rtl="0" algn="l">
              <a:lnSpc>
                <a:spcPct val="114999"/>
              </a:lnSpc>
              <a:spcBef>
                <a:spcPts val="0"/>
              </a:spcBef>
              <a:spcAft>
                <a:spcPts val="0"/>
              </a:spcAft>
              <a:buClr>
                <a:schemeClr val="dk2"/>
              </a:buClr>
              <a:buSzPts val="1400"/>
              <a:buFont typeface="Arial"/>
              <a:buNone/>
            </a:pPr>
            <a:r>
              <a:t/>
            </a:r>
            <a:endParaRPr b="0" i="0" sz="1200" u="none" cap="none" strike="noStrike">
              <a:solidFill>
                <a:schemeClr val="dk2"/>
              </a:solidFill>
              <a:latin typeface="Arial"/>
              <a:ea typeface="Arial"/>
              <a:cs typeface="Arial"/>
              <a:sym typeface="Arial"/>
            </a:endParaRPr>
          </a:p>
          <a:p>
            <a:pPr indent="-228600" lvl="1" marL="914400" marR="0" rtl="0" algn="l">
              <a:lnSpc>
                <a:spcPct val="114999"/>
              </a:lnSpc>
              <a:spcBef>
                <a:spcPts val="0"/>
              </a:spcBef>
              <a:spcAft>
                <a:spcPts val="0"/>
              </a:spcAft>
              <a:buClr>
                <a:schemeClr val="dk2"/>
              </a:buClr>
              <a:buSzPts val="1400"/>
              <a:buFont typeface="Noto Sans Symbols"/>
              <a:buNone/>
            </a:pPr>
            <a:r>
              <a:t/>
            </a:r>
            <a:endParaRPr b="0" i="0" sz="1200" u="none" cap="none" strike="noStrike">
              <a:solidFill>
                <a:schemeClr val="dk2"/>
              </a:solidFill>
              <a:latin typeface="Arial"/>
              <a:ea typeface="Arial"/>
              <a:cs typeface="Arial"/>
              <a:sym typeface="Arial"/>
            </a:endParaRPr>
          </a:p>
          <a:p>
            <a:pPr indent="-228600" lvl="1" marL="914400" marR="0" rtl="0" algn="l">
              <a:lnSpc>
                <a:spcPct val="114999"/>
              </a:lnSpc>
              <a:spcBef>
                <a:spcPts val="0"/>
              </a:spcBef>
              <a:spcAft>
                <a:spcPts val="0"/>
              </a:spcAft>
              <a:buClr>
                <a:schemeClr val="dk2"/>
              </a:buClr>
              <a:buSzPts val="1400"/>
              <a:buFont typeface="Noto Sans Symbols"/>
              <a:buNone/>
            </a:pPr>
            <a:r>
              <a:t/>
            </a:r>
            <a:endParaRPr b="0" i="0" sz="1200" u="none" cap="none" strike="noStrike">
              <a:solidFill>
                <a:schemeClr val="dk2"/>
              </a:solidFill>
              <a:latin typeface="Arial"/>
              <a:ea typeface="Arial"/>
              <a:cs typeface="Arial"/>
              <a:sym typeface="Arial"/>
            </a:endParaRPr>
          </a:p>
          <a:p>
            <a:pPr indent="-228600" lvl="1" marL="914400" marR="0" rtl="0" algn="l">
              <a:lnSpc>
                <a:spcPct val="115000"/>
              </a:lnSpc>
              <a:spcBef>
                <a:spcPts val="0"/>
              </a:spcBef>
              <a:spcAft>
                <a:spcPts val="0"/>
              </a:spcAft>
              <a:buClr>
                <a:schemeClr val="dk2"/>
              </a:buClr>
              <a:buSzPts val="1400"/>
              <a:buFont typeface="Noto Sans Symbols"/>
              <a:buNone/>
            </a:pPr>
            <a:r>
              <a:t/>
            </a:r>
            <a:endParaRPr b="0" i="0" sz="1200" u="none" cap="none" strike="noStrike">
              <a:solidFill>
                <a:schemeClr val="dk2"/>
              </a:solidFill>
              <a:latin typeface="Arial"/>
              <a:ea typeface="Arial"/>
              <a:cs typeface="Arial"/>
              <a:sym typeface="Arial"/>
            </a:endParaRPr>
          </a:p>
        </p:txBody>
      </p:sp>
      <p:sp>
        <p:nvSpPr>
          <p:cNvPr id="439" name="Google Shape;43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7"/>
          <p:cNvSpPr txBox="1"/>
          <p:nvPr>
            <p:ph type="title"/>
          </p:nvPr>
        </p:nvSpPr>
        <p:spPr>
          <a:xfrm>
            <a:off x="311700" y="421775"/>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Recommendations to increase a tweet’s popularity</a:t>
            </a:r>
            <a:endParaRPr b="1"/>
          </a:p>
        </p:txBody>
      </p:sp>
      <p:sp>
        <p:nvSpPr>
          <p:cNvPr id="445" name="Google Shape;445;p37"/>
          <p:cNvSpPr txBox="1"/>
          <p:nvPr>
            <p:ph idx="1" type="body"/>
          </p:nvPr>
        </p:nvSpPr>
        <p:spPr>
          <a:xfrm>
            <a:off x="311700" y="994478"/>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a:t>From the analysis we could find significant results that Urban LHDs are likely to get more retweets and favorites as compared to Semi-Urban and Rural</a:t>
            </a:r>
            <a:endParaRPr/>
          </a:p>
          <a:p>
            <a:pPr indent="-342900" lvl="0" marL="457200" rtl="0" algn="l">
              <a:lnSpc>
                <a:spcPct val="115000"/>
              </a:lnSpc>
              <a:spcBef>
                <a:spcPts val="0"/>
              </a:spcBef>
              <a:spcAft>
                <a:spcPts val="0"/>
              </a:spcAft>
              <a:buSzPts val="1800"/>
              <a:buChar char="●"/>
            </a:pPr>
            <a:r>
              <a:rPr lang="en-US"/>
              <a:t>The presence of a popular user having millions of followers and belonging to the LHD’s county increases the number of favorites and retweets for the tweet</a:t>
            </a:r>
            <a:endParaRPr/>
          </a:p>
          <a:p>
            <a:pPr indent="-342900" lvl="0" marL="457200" rtl="0" algn="l">
              <a:lnSpc>
                <a:spcPct val="115000"/>
              </a:lnSpc>
              <a:spcBef>
                <a:spcPts val="0"/>
              </a:spcBef>
              <a:spcAft>
                <a:spcPts val="0"/>
              </a:spcAft>
              <a:buSzPts val="1800"/>
              <a:buChar char="●"/>
            </a:pPr>
            <a:r>
              <a:rPr lang="en-US"/>
              <a:t>Also, Twitter handle characteristics are more important than tweet content related features, i.e., LHDs having more followers generated more retweets</a:t>
            </a:r>
            <a:endParaRPr/>
          </a:p>
          <a:p>
            <a:pPr indent="-342900" lvl="0" marL="457200" rtl="0" algn="l">
              <a:lnSpc>
                <a:spcPct val="115000"/>
              </a:lnSpc>
              <a:spcBef>
                <a:spcPts val="0"/>
              </a:spcBef>
              <a:spcAft>
                <a:spcPts val="0"/>
              </a:spcAft>
              <a:buSzPts val="1800"/>
              <a:buChar char="●"/>
            </a:pPr>
            <a:r>
              <a:rPr lang="en-US"/>
              <a:t>Rural and Semi-Rural LHDs should focus on Alert and News, Child Care Literacy to generate more retweets and including videos to get more favorites</a:t>
            </a:r>
            <a:endParaRPr/>
          </a:p>
          <a:p>
            <a:pPr indent="-342900" lvl="0" marL="457200" rtl="0" algn="l">
              <a:lnSpc>
                <a:spcPct val="115000"/>
              </a:lnSpc>
              <a:spcBef>
                <a:spcPts val="0"/>
              </a:spcBef>
              <a:spcAft>
                <a:spcPts val="0"/>
              </a:spcAft>
              <a:buSzPts val="1800"/>
              <a:buChar char="●"/>
            </a:pPr>
            <a:r>
              <a:rPr lang="en-US"/>
              <a:t>Tweets posted in January reduced the odds of generating favorites by 20%</a:t>
            </a:r>
            <a:endParaRPr/>
          </a:p>
          <a:p>
            <a:pPr indent="-342900" lvl="0" marL="457200" rtl="0" algn="l">
              <a:lnSpc>
                <a:spcPct val="115000"/>
              </a:lnSpc>
              <a:spcBef>
                <a:spcPts val="0"/>
              </a:spcBef>
              <a:spcAft>
                <a:spcPts val="0"/>
              </a:spcAft>
              <a:buSzPts val="1800"/>
              <a:buChar char="●"/>
            </a:pPr>
            <a:r>
              <a:rPr lang="en-US"/>
              <a:t>To sum up, variables like source of the tweet, number of hashtags, Buckets like Child Care Literacy, Food and Drug literacy, Time when the tweet was posted are insignificant and they didn’t affect a tweet’s popularity</a:t>
            </a:r>
            <a:endParaRPr/>
          </a:p>
          <a:p>
            <a:pPr indent="-228600" lvl="0" marL="457200" rtl="0" algn="l">
              <a:lnSpc>
                <a:spcPct val="115000"/>
              </a:lnSpc>
              <a:spcBef>
                <a:spcPts val="0"/>
              </a:spcBef>
              <a:spcAft>
                <a:spcPts val="0"/>
              </a:spcAft>
              <a:buSzPts val="1800"/>
              <a:buNone/>
            </a:pPr>
            <a:r>
              <a:t/>
            </a:r>
            <a:endParaRPr/>
          </a:p>
        </p:txBody>
      </p:sp>
      <p:pic>
        <p:nvPicPr>
          <p:cNvPr id="446" name="Google Shape;446;p37"/>
          <p:cNvPicPr preferRelativeResize="0"/>
          <p:nvPr/>
        </p:nvPicPr>
        <p:blipFill rotWithShape="1">
          <a:blip r:embed="rId3">
            <a:alphaModFix/>
          </a:blip>
          <a:srcRect b="0" l="0" r="0" t="0"/>
          <a:stretch/>
        </p:blipFill>
        <p:spPr>
          <a:xfrm flipH="1">
            <a:off x="7581643" y="151121"/>
            <a:ext cx="676373" cy="380274"/>
          </a:xfrm>
          <a:prstGeom prst="rect">
            <a:avLst/>
          </a:prstGeom>
          <a:noFill/>
          <a:ln>
            <a:noFill/>
          </a:ln>
        </p:spPr>
      </p:pic>
      <p:pic>
        <p:nvPicPr>
          <p:cNvPr id="447" name="Google Shape;447;p37"/>
          <p:cNvPicPr preferRelativeResize="0"/>
          <p:nvPr/>
        </p:nvPicPr>
        <p:blipFill rotWithShape="1">
          <a:blip r:embed="rId4">
            <a:alphaModFix/>
          </a:blip>
          <a:srcRect b="0" l="0" r="0" t="0"/>
          <a:stretch/>
        </p:blipFill>
        <p:spPr>
          <a:xfrm>
            <a:off x="8258017" y="151121"/>
            <a:ext cx="784260" cy="383317"/>
          </a:xfrm>
          <a:prstGeom prst="rect">
            <a:avLst/>
          </a:prstGeom>
          <a:noFill/>
          <a:ln>
            <a:noFill/>
          </a:ln>
        </p:spPr>
      </p:pic>
      <p:sp>
        <p:nvSpPr>
          <p:cNvPr id="448" name="Google Shape;44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8"/>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References</a:t>
            </a:r>
            <a:endParaRPr b="1"/>
          </a:p>
        </p:txBody>
      </p:sp>
      <p:sp>
        <p:nvSpPr>
          <p:cNvPr id="454" name="Google Shape;454;p38"/>
          <p:cNvSpPr txBox="1"/>
          <p:nvPr>
            <p:ph idx="1" type="body"/>
          </p:nvPr>
        </p:nvSpPr>
        <p:spPr>
          <a:xfrm>
            <a:off x="311700" y="549886"/>
            <a:ext cx="8520600" cy="3416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US" sz="1700" u="sng">
                <a:solidFill>
                  <a:schemeClr val="hlink"/>
                </a:solidFill>
                <a:hlinkClick r:id="rId3"/>
              </a:rPr>
              <a:t>https://www.countyhealthrankings.org/app/illinois/2019/measure/outcomes/1/data</a:t>
            </a:r>
            <a:endParaRPr sz="1700"/>
          </a:p>
          <a:p>
            <a:pPr indent="-336550" lvl="0" marL="457200" rtl="0" algn="l">
              <a:lnSpc>
                <a:spcPct val="114999"/>
              </a:lnSpc>
              <a:spcBef>
                <a:spcPts val="0"/>
              </a:spcBef>
              <a:spcAft>
                <a:spcPts val="0"/>
              </a:spcAft>
              <a:buSzPts val="1700"/>
              <a:buChar char="●"/>
            </a:pPr>
            <a:r>
              <a:rPr lang="en-US" sz="1700" u="sng">
                <a:solidFill>
                  <a:schemeClr val="hlink"/>
                </a:solidFill>
                <a:hlinkClick r:id="rId4"/>
              </a:rPr>
              <a:t>https://www.slideshare.net/jdeyaref/complete-guide-to-twitter-analytics</a:t>
            </a:r>
            <a:endParaRPr sz="1700"/>
          </a:p>
          <a:p>
            <a:pPr indent="-336550" lvl="0" marL="457200" rtl="0" algn="l">
              <a:lnSpc>
                <a:spcPct val="114999"/>
              </a:lnSpc>
              <a:spcBef>
                <a:spcPts val="0"/>
              </a:spcBef>
              <a:spcAft>
                <a:spcPts val="0"/>
              </a:spcAft>
              <a:buSzPts val="1700"/>
              <a:buChar char="●"/>
            </a:pPr>
            <a:r>
              <a:rPr lang="en-US" sz="1700" u="sng">
                <a:solidFill>
                  <a:schemeClr val="hlink"/>
                </a:solidFill>
                <a:hlinkClick r:id="rId5"/>
              </a:rPr>
              <a:t>https://www.ncbi.nlm.nih.gov/pmc/articles/PMC4232149/#bib15</a:t>
            </a:r>
            <a:endParaRPr sz="1700"/>
          </a:p>
          <a:p>
            <a:pPr indent="-336550" lvl="0" marL="457200" rtl="0" algn="l">
              <a:lnSpc>
                <a:spcPct val="114999"/>
              </a:lnSpc>
              <a:spcBef>
                <a:spcPts val="0"/>
              </a:spcBef>
              <a:spcAft>
                <a:spcPts val="0"/>
              </a:spcAft>
              <a:buSzPts val="1700"/>
              <a:buChar char="●"/>
            </a:pPr>
            <a:r>
              <a:rPr lang="en-US" sz="1700" u="sng">
                <a:solidFill>
                  <a:schemeClr val="hlink"/>
                </a:solidFill>
                <a:hlinkClick r:id="rId6"/>
              </a:rPr>
              <a:t>https://iquery.illinois.gov/DataQuery/REPORTMenu.aspx</a:t>
            </a:r>
            <a:endParaRPr sz="1700"/>
          </a:p>
          <a:p>
            <a:pPr indent="-336550" lvl="0" marL="457200" rtl="0" algn="l">
              <a:lnSpc>
                <a:spcPct val="114999"/>
              </a:lnSpc>
              <a:spcBef>
                <a:spcPts val="0"/>
              </a:spcBef>
              <a:spcAft>
                <a:spcPts val="0"/>
              </a:spcAft>
              <a:buSzPts val="1700"/>
              <a:buChar char="●"/>
            </a:pPr>
            <a:r>
              <a:rPr lang="en-US" sz="1700" u="sng">
                <a:solidFill>
                  <a:schemeClr val="hlink"/>
                </a:solidFill>
                <a:hlinkClick r:id="rId7"/>
              </a:rPr>
              <a:t>https://fred.stlouisfed.org/release/tables?rid=430&amp;eid=327361&amp;od=2017-01-01</a:t>
            </a:r>
            <a:endParaRPr sz="1700"/>
          </a:p>
          <a:p>
            <a:pPr indent="-336550" lvl="0" marL="457200" rtl="0" algn="l">
              <a:lnSpc>
                <a:spcPct val="114999"/>
              </a:lnSpc>
              <a:spcBef>
                <a:spcPts val="0"/>
              </a:spcBef>
              <a:spcAft>
                <a:spcPts val="0"/>
              </a:spcAft>
              <a:buSzPts val="1700"/>
              <a:buChar char="●"/>
            </a:pPr>
            <a:r>
              <a:rPr lang="en-US" sz="1700" u="sng">
                <a:solidFill>
                  <a:schemeClr val="hlink"/>
                </a:solidFill>
                <a:hlinkClick r:id="rId8"/>
              </a:rPr>
              <a:t>https://www.hrsa.gov/sites/default/files/hrsa/ruralhealth/resources/forhpeligibleareas.pdf</a:t>
            </a:r>
            <a:endParaRPr sz="1700"/>
          </a:p>
          <a:p>
            <a:pPr indent="-336550" lvl="0" marL="457200" rtl="0" algn="l">
              <a:lnSpc>
                <a:spcPct val="114999"/>
              </a:lnSpc>
              <a:spcBef>
                <a:spcPts val="0"/>
              </a:spcBef>
              <a:spcAft>
                <a:spcPts val="0"/>
              </a:spcAft>
              <a:buSzPts val="1700"/>
              <a:buChar char="●"/>
            </a:pPr>
            <a:r>
              <a:rPr lang="en-US" sz="1700" u="sng">
                <a:solidFill>
                  <a:schemeClr val="hlink"/>
                </a:solidFill>
                <a:hlinkClick r:id="rId9"/>
              </a:rPr>
              <a:t>https://lib.ugent.be/fulltxt/RUG01/002/481/041/RUG01-002481041_2018_0001_AC.pdf</a:t>
            </a:r>
            <a:endParaRPr sz="1700"/>
          </a:p>
          <a:p>
            <a:pPr indent="-336550" lvl="0" marL="457200" rtl="0" algn="l">
              <a:lnSpc>
                <a:spcPct val="114999"/>
              </a:lnSpc>
              <a:spcBef>
                <a:spcPts val="0"/>
              </a:spcBef>
              <a:spcAft>
                <a:spcPts val="0"/>
              </a:spcAft>
              <a:buSzPts val="1700"/>
              <a:buChar char="●"/>
            </a:pPr>
            <a:r>
              <a:rPr lang="en-US" sz="1700" u="sng">
                <a:solidFill>
                  <a:schemeClr val="hlink"/>
                </a:solidFill>
                <a:hlinkClick r:id="rId10"/>
              </a:rPr>
              <a:t>http://www.idph.state.il.us/local/alpha.htm</a:t>
            </a:r>
            <a:endParaRPr sz="1700"/>
          </a:p>
          <a:p>
            <a:pPr indent="-336550" lvl="0" marL="457200" rtl="0" algn="l">
              <a:lnSpc>
                <a:spcPct val="114999"/>
              </a:lnSpc>
              <a:spcBef>
                <a:spcPts val="0"/>
              </a:spcBef>
              <a:spcAft>
                <a:spcPts val="0"/>
              </a:spcAft>
              <a:buSzPts val="1700"/>
              <a:buChar char="●"/>
            </a:pPr>
            <a:r>
              <a:rPr lang="en-US" sz="1700" u="sng">
                <a:solidFill>
                  <a:schemeClr val="hlink"/>
                </a:solidFill>
                <a:hlinkClick r:id="rId11"/>
              </a:rPr>
              <a:t>https://marcobonzanini.com/2015/03/17/mining-twitter-data-with-python-part-3-term-frequencies/</a:t>
            </a:r>
            <a:endParaRPr sz="1700" u="sng">
              <a:solidFill>
                <a:schemeClr val="hlink"/>
              </a:solidFill>
              <a:hlinkClick r:id="rId12"/>
            </a:endParaRPr>
          </a:p>
          <a:p>
            <a:pPr indent="-228600" lvl="0" marL="457200" rtl="0" algn="l">
              <a:lnSpc>
                <a:spcPct val="114999"/>
              </a:lnSpc>
              <a:spcBef>
                <a:spcPts val="0"/>
              </a:spcBef>
              <a:spcAft>
                <a:spcPts val="0"/>
              </a:spcAft>
              <a:buSzPts val="1800"/>
              <a:buNone/>
            </a:pPr>
            <a:r>
              <a:t/>
            </a:r>
            <a:endParaRPr sz="1700"/>
          </a:p>
          <a:p>
            <a:pPr indent="-228600" lvl="0" marL="457200" rtl="0" algn="l">
              <a:lnSpc>
                <a:spcPct val="114999"/>
              </a:lnSpc>
              <a:spcBef>
                <a:spcPts val="0"/>
              </a:spcBef>
              <a:spcAft>
                <a:spcPts val="0"/>
              </a:spcAft>
              <a:buSzPts val="1800"/>
              <a:buNone/>
            </a:pPr>
            <a:r>
              <a:t/>
            </a:r>
            <a:endParaRPr sz="1700"/>
          </a:p>
          <a:p>
            <a:pPr indent="-228600" lvl="0" marL="457200" rtl="0" algn="l">
              <a:lnSpc>
                <a:spcPct val="114999"/>
              </a:lnSpc>
              <a:spcBef>
                <a:spcPts val="0"/>
              </a:spcBef>
              <a:spcAft>
                <a:spcPts val="0"/>
              </a:spcAft>
              <a:buSzPts val="1800"/>
              <a:buNone/>
            </a:pPr>
            <a:r>
              <a:t/>
            </a:r>
            <a:endParaRPr sz="1700"/>
          </a:p>
          <a:p>
            <a:pPr indent="-228600" lvl="0" marL="457200" rtl="0" algn="l">
              <a:lnSpc>
                <a:spcPct val="114999"/>
              </a:lnSpc>
              <a:spcBef>
                <a:spcPts val="0"/>
              </a:spcBef>
              <a:spcAft>
                <a:spcPts val="0"/>
              </a:spcAft>
              <a:buSzPts val="1800"/>
              <a:buNone/>
            </a:pPr>
            <a:r>
              <a:t/>
            </a:r>
            <a:endParaRPr sz="1700"/>
          </a:p>
        </p:txBody>
      </p:sp>
      <p:sp>
        <p:nvSpPr>
          <p:cNvPr id="455" name="Google Shape;455;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4"/>
          <p:cNvSpPr txBox="1"/>
          <p:nvPr>
            <p:ph type="title"/>
          </p:nvPr>
        </p:nvSpPr>
        <p:spPr>
          <a:xfrm>
            <a:off x="247782" y="106637"/>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Introduction of the client</a:t>
            </a:r>
            <a:endParaRPr b="1"/>
          </a:p>
        </p:txBody>
      </p:sp>
      <p:sp>
        <p:nvSpPr>
          <p:cNvPr id="81" name="Google Shape;81;p4"/>
          <p:cNvSpPr txBox="1"/>
          <p:nvPr>
            <p:ph idx="1" type="body"/>
          </p:nvPr>
        </p:nvSpPr>
        <p:spPr>
          <a:xfrm>
            <a:off x="247782" y="844017"/>
            <a:ext cx="5881172" cy="4322527"/>
          </a:xfrm>
          <a:prstGeom prst="rect">
            <a:avLst/>
          </a:prstGeom>
          <a:noFill/>
          <a:ln>
            <a:noFill/>
          </a:ln>
        </p:spPr>
        <p:txBody>
          <a:bodyPr anchorCtr="0" anchor="t" bIns="91425" lIns="91425" spcFirstLastPara="1" rIns="91425" wrap="square" tIns="91425">
            <a:noAutofit/>
          </a:bodyPr>
          <a:lstStyle/>
          <a:p>
            <a:pPr indent="0" lvl="0" marL="0" rtl="0" algn="l">
              <a:lnSpc>
                <a:spcPct val="114999"/>
              </a:lnSpc>
              <a:spcBef>
                <a:spcPts val="0"/>
              </a:spcBef>
              <a:spcAft>
                <a:spcPts val="0"/>
              </a:spcAft>
              <a:buSzPts val="1800"/>
              <a:buNone/>
            </a:pPr>
            <a:r>
              <a:rPr lang="en-US" sz="1400"/>
              <a:t>About Local Health Department (LHD) - </a:t>
            </a:r>
            <a:endParaRPr/>
          </a:p>
          <a:p>
            <a:pPr indent="-171450" lvl="0" marL="285750" rtl="0" algn="l">
              <a:lnSpc>
                <a:spcPct val="114999"/>
              </a:lnSpc>
              <a:spcBef>
                <a:spcPts val="0"/>
              </a:spcBef>
              <a:spcAft>
                <a:spcPts val="0"/>
              </a:spcAft>
              <a:buSzPts val="1800"/>
              <a:buNone/>
            </a:pPr>
            <a:r>
              <a:t/>
            </a:r>
            <a:endParaRPr sz="1200"/>
          </a:p>
          <a:p>
            <a:pPr indent="-285750" lvl="0" marL="285750" rtl="0" algn="l">
              <a:lnSpc>
                <a:spcPct val="114999"/>
              </a:lnSpc>
              <a:spcBef>
                <a:spcPts val="0"/>
              </a:spcBef>
              <a:spcAft>
                <a:spcPts val="0"/>
              </a:spcAft>
              <a:buSzPts val="1800"/>
              <a:buChar char="●"/>
            </a:pPr>
            <a:r>
              <a:rPr lang="en-US" sz="1200"/>
              <a:t>An LHD is an agency of local government that develops and administers programs and services that are aimed at maintaining a healthy community</a:t>
            </a:r>
            <a:endParaRPr/>
          </a:p>
          <a:p>
            <a:pPr indent="-171450" lvl="0" marL="285750" rtl="0" algn="l">
              <a:lnSpc>
                <a:spcPct val="114999"/>
              </a:lnSpc>
              <a:spcBef>
                <a:spcPts val="0"/>
              </a:spcBef>
              <a:spcAft>
                <a:spcPts val="0"/>
              </a:spcAft>
              <a:buSzPts val="1800"/>
              <a:buNone/>
            </a:pPr>
            <a:r>
              <a:t/>
            </a:r>
            <a:endParaRPr sz="1200"/>
          </a:p>
          <a:p>
            <a:pPr indent="-285750" lvl="0" marL="285750" rtl="0" algn="l">
              <a:lnSpc>
                <a:spcPct val="114999"/>
              </a:lnSpc>
              <a:spcBef>
                <a:spcPts val="0"/>
              </a:spcBef>
              <a:spcAft>
                <a:spcPts val="0"/>
              </a:spcAft>
              <a:buSzPts val="1800"/>
              <a:buChar char="●"/>
            </a:pPr>
            <a:r>
              <a:rPr lang="en-US" sz="1200"/>
              <a:t>There are 97 local health departments, covering 100 of the state's 102 counties, serve 99.5 percent of the population in Illinois State</a:t>
            </a:r>
            <a:endParaRPr/>
          </a:p>
          <a:p>
            <a:pPr indent="-171450" lvl="0" marL="285750" rtl="0" algn="l">
              <a:lnSpc>
                <a:spcPct val="114999"/>
              </a:lnSpc>
              <a:spcBef>
                <a:spcPts val="0"/>
              </a:spcBef>
              <a:spcAft>
                <a:spcPts val="0"/>
              </a:spcAft>
              <a:buSzPts val="1800"/>
              <a:buNone/>
            </a:pPr>
            <a:r>
              <a:t/>
            </a:r>
            <a:endParaRPr sz="1200"/>
          </a:p>
          <a:p>
            <a:pPr indent="-171450" lvl="0" marL="285750" rtl="0" algn="l">
              <a:lnSpc>
                <a:spcPct val="114999"/>
              </a:lnSpc>
              <a:spcBef>
                <a:spcPts val="0"/>
              </a:spcBef>
              <a:spcAft>
                <a:spcPts val="0"/>
              </a:spcAft>
              <a:buSzPts val="1800"/>
              <a:buNone/>
            </a:pPr>
            <a:r>
              <a:t/>
            </a:r>
            <a:endParaRPr sz="1200"/>
          </a:p>
        </p:txBody>
      </p:sp>
      <p:pic>
        <p:nvPicPr>
          <p:cNvPr descr="A close up of a map&#10;&#10;Description generated with high confidence" id="82" name="Google Shape;82;p4"/>
          <p:cNvPicPr preferRelativeResize="0"/>
          <p:nvPr/>
        </p:nvPicPr>
        <p:blipFill rotWithShape="1">
          <a:blip r:embed="rId3">
            <a:alphaModFix/>
          </a:blip>
          <a:srcRect b="0" l="0" r="0" t="0"/>
          <a:stretch/>
        </p:blipFill>
        <p:spPr>
          <a:xfrm>
            <a:off x="6102433" y="157164"/>
            <a:ext cx="2977482" cy="4885572"/>
          </a:xfrm>
          <a:prstGeom prst="rect">
            <a:avLst/>
          </a:prstGeom>
          <a:noFill/>
          <a:ln>
            <a:noFill/>
          </a:ln>
        </p:spPr>
      </p:pic>
      <p:sp>
        <p:nvSpPr>
          <p:cNvPr id="83" name="Google Shape;8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5"/>
          <p:cNvSpPr txBox="1"/>
          <p:nvPr>
            <p:ph type="title"/>
          </p:nvPr>
        </p:nvSpPr>
        <p:spPr>
          <a:xfrm>
            <a:off x="311700" y="445025"/>
            <a:ext cx="8268689" cy="41478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Services provided by an LHD:</a:t>
            </a:r>
            <a:endParaRPr b="1"/>
          </a:p>
        </p:txBody>
      </p:sp>
      <p:grpSp>
        <p:nvGrpSpPr>
          <p:cNvPr id="89" name="Google Shape;89;p5"/>
          <p:cNvGrpSpPr/>
          <p:nvPr/>
        </p:nvGrpSpPr>
        <p:grpSpPr>
          <a:xfrm>
            <a:off x="491766" y="1614423"/>
            <a:ext cx="7926519" cy="2184840"/>
            <a:chOff x="0" y="649366"/>
            <a:chExt cx="7926519" cy="2184840"/>
          </a:xfrm>
        </p:grpSpPr>
        <p:sp>
          <p:nvSpPr>
            <p:cNvPr id="90" name="Google Shape;90;p5"/>
            <p:cNvSpPr/>
            <p:nvPr/>
          </p:nvSpPr>
          <p:spPr>
            <a:xfrm>
              <a:off x="0" y="649366"/>
              <a:ext cx="7926519" cy="397800"/>
            </a:xfrm>
            <a:prstGeom prst="roundRect">
              <a:avLst>
                <a:gd fmla="val 16667" name="adj"/>
              </a:avLst>
            </a:prstGeom>
            <a:solidFill>
              <a:srgbClr val="57697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txBox="1"/>
            <p:nvPr/>
          </p:nvSpPr>
          <p:spPr>
            <a:xfrm>
              <a:off x="19419" y="668785"/>
              <a:ext cx="7887681" cy="358962"/>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Arial"/>
                  <a:ea typeface="Arial"/>
                  <a:cs typeface="Arial"/>
                  <a:sym typeface="Arial"/>
                </a:rPr>
                <a:t>Enforce the health directives from the government </a:t>
              </a:r>
              <a:endParaRPr/>
            </a:p>
          </p:txBody>
        </p:sp>
        <p:sp>
          <p:nvSpPr>
            <p:cNvPr id="92" name="Google Shape;92;p5"/>
            <p:cNvSpPr/>
            <p:nvPr/>
          </p:nvSpPr>
          <p:spPr>
            <a:xfrm>
              <a:off x="0" y="1096126"/>
              <a:ext cx="7926519" cy="397800"/>
            </a:xfrm>
            <a:prstGeom prst="roundRect">
              <a:avLst>
                <a:gd fmla="val 16667" name="adj"/>
              </a:avLst>
            </a:prstGeom>
            <a:solidFill>
              <a:srgbClr val="7E909A"/>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txBox="1"/>
            <p:nvPr/>
          </p:nvSpPr>
          <p:spPr>
            <a:xfrm>
              <a:off x="19419" y="1115545"/>
              <a:ext cx="7887681" cy="358962"/>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Arial"/>
                  <a:ea typeface="Arial"/>
                  <a:cs typeface="Arial"/>
                  <a:sym typeface="Arial"/>
                </a:rPr>
                <a:t>Develop their own policies and plans that support the health efforts</a:t>
              </a:r>
              <a:endParaRPr/>
            </a:p>
          </p:txBody>
        </p:sp>
        <p:sp>
          <p:nvSpPr>
            <p:cNvPr id="94" name="Google Shape;94;p5"/>
            <p:cNvSpPr/>
            <p:nvPr/>
          </p:nvSpPr>
          <p:spPr>
            <a:xfrm>
              <a:off x="0" y="1542886"/>
              <a:ext cx="7926519" cy="397800"/>
            </a:xfrm>
            <a:prstGeom prst="roundRect">
              <a:avLst>
                <a:gd fmla="val 16667" name="adj"/>
              </a:avLst>
            </a:prstGeom>
            <a:solidFill>
              <a:srgbClr val="ACB7B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txBox="1"/>
            <p:nvPr/>
          </p:nvSpPr>
          <p:spPr>
            <a:xfrm>
              <a:off x="19419" y="1562305"/>
              <a:ext cx="7887681" cy="358962"/>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Arial"/>
                  <a:ea typeface="Arial"/>
                  <a:cs typeface="Arial"/>
                  <a:sym typeface="Arial"/>
                </a:rPr>
                <a:t>Track, investigate and prevent diseases and public health threats</a:t>
              </a:r>
              <a:endParaRPr/>
            </a:p>
          </p:txBody>
        </p:sp>
        <p:sp>
          <p:nvSpPr>
            <p:cNvPr id="96" name="Google Shape;96;p5"/>
            <p:cNvSpPr/>
            <p:nvPr/>
          </p:nvSpPr>
          <p:spPr>
            <a:xfrm>
              <a:off x="0" y="1989646"/>
              <a:ext cx="7926519" cy="397800"/>
            </a:xfrm>
            <a:prstGeom prst="roundRect">
              <a:avLst>
                <a:gd fmla="val 16667" name="adj"/>
              </a:avLst>
            </a:prstGeom>
            <a:solidFill>
              <a:srgbClr val="ACB7B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txBox="1"/>
            <p:nvPr/>
          </p:nvSpPr>
          <p:spPr>
            <a:xfrm>
              <a:off x="19419" y="2009065"/>
              <a:ext cx="7887681" cy="358962"/>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Arial"/>
                  <a:ea typeface="Arial"/>
                  <a:cs typeface="Arial"/>
                  <a:sym typeface="Arial"/>
                </a:rPr>
                <a:t>Inform the public about health problems in the community and how to stay safe</a:t>
              </a:r>
              <a:endParaRPr/>
            </a:p>
          </p:txBody>
        </p:sp>
        <p:sp>
          <p:nvSpPr>
            <p:cNvPr id="98" name="Google Shape;98;p5"/>
            <p:cNvSpPr/>
            <p:nvPr/>
          </p:nvSpPr>
          <p:spPr>
            <a:xfrm>
              <a:off x="0" y="2436406"/>
              <a:ext cx="7926519" cy="397800"/>
            </a:xfrm>
            <a:prstGeom prst="roundRect">
              <a:avLst>
                <a:gd fmla="val 16667" name="adj"/>
              </a:avLst>
            </a:prstGeom>
            <a:solidFill>
              <a:srgbClr val="7E909A"/>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txBox="1"/>
            <p:nvPr/>
          </p:nvSpPr>
          <p:spPr>
            <a:xfrm>
              <a:off x="19419" y="2455825"/>
              <a:ext cx="7887681" cy="358962"/>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Arial"/>
                  <a:ea typeface="Arial"/>
                  <a:cs typeface="Arial"/>
                  <a:sym typeface="Arial"/>
                </a:rPr>
                <a:t>Use social media to improve their outreach for imparting information</a:t>
              </a:r>
              <a:endParaRPr/>
            </a:p>
          </p:txBody>
        </p:sp>
      </p:grpSp>
      <p:sp>
        <p:nvSpPr>
          <p:cNvPr id="100" name="Google Shape;10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6"/>
          <p:cNvSpPr txBox="1"/>
          <p:nvPr>
            <p:ph type="title"/>
          </p:nvPr>
        </p:nvSpPr>
        <p:spPr>
          <a:xfrm>
            <a:off x="146463" y="104451"/>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3200"/>
              <a:t>How Twitter helps in public engagement for any business </a:t>
            </a:r>
            <a:endParaRPr/>
          </a:p>
        </p:txBody>
      </p:sp>
      <p:sp>
        <p:nvSpPr>
          <p:cNvPr id="106" name="Google Shape;106;p6"/>
          <p:cNvSpPr txBox="1"/>
          <p:nvPr>
            <p:ph idx="1" type="body"/>
          </p:nvPr>
        </p:nvSpPr>
        <p:spPr>
          <a:xfrm>
            <a:off x="55659" y="1367884"/>
            <a:ext cx="8992925" cy="3051904"/>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US"/>
              <a:t>Engagement: @Replies  Retweets  Mentions  Favorites  Hashtags</a:t>
            </a:r>
            <a:endParaRPr/>
          </a:p>
          <a:p>
            <a:pPr indent="0" lvl="0" marL="114300" rtl="0" algn="l">
              <a:lnSpc>
                <a:spcPct val="115000"/>
              </a:lnSpc>
              <a:spcBef>
                <a:spcPts val="0"/>
              </a:spcBef>
              <a:spcAft>
                <a:spcPts val="0"/>
              </a:spcAft>
              <a:buSzPts val="1800"/>
              <a:buNone/>
            </a:pPr>
            <a:r>
              <a:t/>
            </a:r>
            <a:endParaRPr/>
          </a:p>
          <a:p>
            <a:pPr indent="0" lvl="0" marL="114300" rtl="0" algn="l">
              <a:lnSpc>
                <a:spcPct val="115000"/>
              </a:lnSpc>
              <a:spcBef>
                <a:spcPts val="0"/>
              </a:spcBef>
              <a:spcAft>
                <a:spcPts val="0"/>
              </a:spcAft>
              <a:buSzPts val="1800"/>
              <a:buNone/>
            </a:pPr>
            <a:r>
              <a:rPr lang="en-US"/>
              <a:t>Public engagement statistics show that the below characteristics are significant for user involvement for tweets:</a:t>
            </a:r>
            <a:endParaRPr/>
          </a:p>
          <a:p>
            <a:pPr indent="0" lvl="0" marL="114300" rtl="0" algn="l">
              <a:lnSpc>
                <a:spcPct val="115000"/>
              </a:lnSpc>
              <a:spcBef>
                <a:spcPts val="0"/>
              </a:spcBef>
              <a:spcAft>
                <a:spcPts val="0"/>
              </a:spcAft>
              <a:buSzPts val="1800"/>
              <a:buNone/>
            </a:pPr>
            <a:r>
              <a:rPr lang="en-US"/>
              <a:t> </a:t>
            </a:r>
            <a:endParaRPr/>
          </a:p>
        </p:txBody>
      </p:sp>
      <p:sp>
        <p:nvSpPr>
          <p:cNvPr id="107" name="Google Shape;107;p6"/>
          <p:cNvSpPr/>
          <p:nvPr/>
        </p:nvSpPr>
        <p:spPr>
          <a:xfrm>
            <a:off x="657967" y="2928929"/>
            <a:ext cx="1603633" cy="153241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Mentions</a:t>
            </a:r>
            <a:endParaRPr b="0" i="0" sz="1400" u="none" cap="none" strike="noStrike">
              <a:solidFill>
                <a:schemeClr val="lt1"/>
              </a:solidFill>
              <a:latin typeface="Arial"/>
              <a:ea typeface="Arial"/>
              <a:cs typeface="Arial"/>
              <a:sym typeface="Arial"/>
            </a:endParaRPr>
          </a:p>
        </p:txBody>
      </p:sp>
      <p:sp>
        <p:nvSpPr>
          <p:cNvPr id="108" name="Google Shape;108;p6"/>
          <p:cNvSpPr/>
          <p:nvPr/>
        </p:nvSpPr>
        <p:spPr>
          <a:xfrm>
            <a:off x="2967721" y="3034313"/>
            <a:ext cx="1419928" cy="1427032"/>
          </a:xfrm>
          <a:prstGeom prst="ellipse">
            <a:avLst/>
          </a:prstGeom>
          <a:solidFill>
            <a:srgbClr val="0071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Retweets</a:t>
            </a:r>
            <a:endParaRPr/>
          </a:p>
        </p:txBody>
      </p:sp>
      <p:sp>
        <p:nvSpPr>
          <p:cNvPr id="109" name="Google Shape;109;p6"/>
          <p:cNvSpPr/>
          <p:nvPr/>
        </p:nvSpPr>
        <p:spPr>
          <a:xfrm>
            <a:off x="5041042" y="3127593"/>
            <a:ext cx="1353333" cy="1197663"/>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Favorites</a:t>
            </a:r>
            <a:endParaRPr/>
          </a:p>
        </p:txBody>
      </p:sp>
      <p:sp>
        <p:nvSpPr>
          <p:cNvPr id="110" name="Google Shape;110;p6"/>
          <p:cNvSpPr/>
          <p:nvPr/>
        </p:nvSpPr>
        <p:spPr>
          <a:xfrm>
            <a:off x="7047784" y="3228413"/>
            <a:ext cx="1035600" cy="996000"/>
          </a:xfrm>
          <a:prstGeom prst="ellipse">
            <a:avLst/>
          </a:prstGeom>
          <a:solidFill>
            <a:srgbClr val="ADBC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Hash</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Tags</a:t>
            </a:r>
            <a:endParaRPr/>
          </a:p>
        </p:txBody>
      </p:sp>
      <p:sp>
        <p:nvSpPr>
          <p:cNvPr id="111" name="Google Shape;111;p6"/>
          <p:cNvSpPr/>
          <p:nvPr/>
        </p:nvSpPr>
        <p:spPr>
          <a:xfrm>
            <a:off x="2449002" y="3525812"/>
            <a:ext cx="310101" cy="489597"/>
          </a:xfrm>
          <a:prstGeom prst="chevron">
            <a:avLst>
              <a:gd fmla="val 50000" name="adj"/>
            </a:avLst>
          </a:prstGeom>
          <a:solidFill>
            <a:srgbClr val="0070C0"/>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2" name="Google Shape;112;p6"/>
          <p:cNvSpPr/>
          <p:nvPr/>
        </p:nvSpPr>
        <p:spPr>
          <a:xfrm>
            <a:off x="4568852" y="3525812"/>
            <a:ext cx="310101" cy="489597"/>
          </a:xfrm>
          <a:prstGeom prst="chevron">
            <a:avLst>
              <a:gd fmla="val 50000" name="adj"/>
            </a:avLst>
          </a:prstGeom>
          <a:solidFill>
            <a:srgbClr val="0070C0"/>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3" name="Google Shape;113;p6"/>
          <p:cNvSpPr/>
          <p:nvPr/>
        </p:nvSpPr>
        <p:spPr>
          <a:xfrm>
            <a:off x="6515181" y="3525812"/>
            <a:ext cx="310101" cy="489597"/>
          </a:xfrm>
          <a:prstGeom prst="chevron">
            <a:avLst>
              <a:gd fmla="val 50000" name="adj"/>
            </a:avLst>
          </a:prstGeom>
          <a:solidFill>
            <a:srgbClr val="0070C0"/>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4" name="Google Shape;11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7"/>
          <p:cNvSpPr txBox="1"/>
          <p:nvPr>
            <p:ph type="title"/>
          </p:nvPr>
        </p:nvSpPr>
        <p:spPr>
          <a:xfrm>
            <a:off x="311700" y="39852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3200"/>
              <a:t>Project Goal:</a:t>
            </a:r>
            <a:endParaRPr/>
          </a:p>
        </p:txBody>
      </p:sp>
      <p:grpSp>
        <p:nvGrpSpPr>
          <p:cNvPr id="120" name="Google Shape;120;p7"/>
          <p:cNvGrpSpPr/>
          <p:nvPr/>
        </p:nvGrpSpPr>
        <p:grpSpPr>
          <a:xfrm>
            <a:off x="463050" y="1492388"/>
            <a:ext cx="8520600" cy="2739057"/>
            <a:chOff x="0" y="206029"/>
            <a:chExt cx="8520600" cy="2739057"/>
          </a:xfrm>
        </p:grpSpPr>
        <p:sp>
          <p:nvSpPr>
            <p:cNvPr id="121" name="Google Shape;121;p7"/>
            <p:cNvSpPr/>
            <p:nvPr/>
          </p:nvSpPr>
          <p:spPr>
            <a:xfrm>
              <a:off x="0" y="364606"/>
              <a:ext cx="8520600" cy="403200"/>
            </a:xfrm>
            <a:prstGeom prst="rect">
              <a:avLst/>
            </a:prstGeom>
            <a:solidFill>
              <a:schemeClr val="lt1">
                <a:alpha val="89803"/>
              </a:schemeClr>
            </a:solidFill>
            <a:ln cap="flat" cmpd="sng" w="25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331285" y="206029"/>
              <a:ext cx="6054423" cy="562429"/>
            </a:xfrm>
            <a:prstGeom prst="roundRect">
              <a:avLst>
                <a:gd fmla="val 16667"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txBox="1"/>
            <p:nvPr/>
          </p:nvSpPr>
          <p:spPr>
            <a:xfrm>
              <a:off x="358741" y="233485"/>
              <a:ext cx="5999511" cy="507517"/>
            </a:xfrm>
            <a:prstGeom prst="rect">
              <a:avLst/>
            </a:prstGeom>
            <a:noFill/>
            <a:ln>
              <a:noFill/>
            </a:ln>
          </p:spPr>
          <p:txBody>
            <a:bodyPr anchorCtr="0" anchor="ctr" bIns="0" lIns="225425" spcFirstLastPara="1" rIns="225425" wrap="square" tIns="0">
              <a:noAutofit/>
            </a:bodyPr>
            <a:lstStyle/>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Analyze the nature of tweets being posted by LHD twitter handles</a:t>
              </a:r>
              <a:endParaRPr/>
            </a:p>
          </p:txBody>
        </p:sp>
        <p:sp>
          <p:nvSpPr>
            <p:cNvPr id="124" name="Google Shape;124;p7"/>
            <p:cNvSpPr/>
            <p:nvPr/>
          </p:nvSpPr>
          <p:spPr>
            <a:xfrm>
              <a:off x="0" y="1090366"/>
              <a:ext cx="8520600" cy="403200"/>
            </a:xfrm>
            <a:prstGeom prst="rect">
              <a:avLst/>
            </a:prstGeom>
            <a:solidFill>
              <a:schemeClr val="lt1">
                <a:alpha val="89803"/>
              </a:schemeClr>
            </a:solidFill>
            <a:ln cap="flat" cmpd="sng" w="25400">
              <a:solidFill>
                <a:srgbClr val="4640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401601" y="837675"/>
              <a:ext cx="5964420" cy="472320"/>
            </a:xfrm>
            <a:prstGeom prst="roundRect">
              <a:avLst>
                <a:gd fmla="val 16667" name="adj"/>
              </a:avLst>
            </a:prstGeom>
            <a:solidFill>
              <a:srgbClr val="46404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txBox="1"/>
            <p:nvPr/>
          </p:nvSpPr>
          <p:spPr>
            <a:xfrm>
              <a:off x="424658" y="860732"/>
              <a:ext cx="5918306" cy="426206"/>
            </a:xfrm>
            <a:prstGeom prst="rect">
              <a:avLst/>
            </a:prstGeom>
            <a:noFill/>
            <a:ln>
              <a:noFill/>
            </a:ln>
          </p:spPr>
          <p:txBody>
            <a:bodyPr anchorCtr="0" anchor="ctr" bIns="0" lIns="225425" spcFirstLastPara="1" rIns="225425" wrap="square" tIns="0">
              <a:noAutofit/>
            </a:bodyPr>
            <a:lstStyle/>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Analyze the current involvement pattern of twitter users with respect to these LHD tweets</a:t>
              </a:r>
              <a:endParaRPr/>
            </a:p>
          </p:txBody>
        </p:sp>
        <p:sp>
          <p:nvSpPr>
            <p:cNvPr id="127" name="Google Shape;127;p7"/>
            <p:cNvSpPr/>
            <p:nvPr/>
          </p:nvSpPr>
          <p:spPr>
            <a:xfrm>
              <a:off x="0" y="1816126"/>
              <a:ext cx="8520600" cy="403200"/>
            </a:xfrm>
            <a:prstGeom prst="rect">
              <a:avLst/>
            </a:prstGeom>
            <a:solidFill>
              <a:schemeClr val="lt1">
                <a:alpha val="89803"/>
              </a:schemeClr>
            </a:solidFill>
            <a:ln cap="flat" cmpd="sng" w="25400">
              <a:solidFill>
                <a:srgbClr val="715B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426030" y="1579966"/>
              <a:ext cx="5964420" cy="472320"/>
            </a:xfrm>
            <a:prstGeom prst="roundRect">
              <a:avLst>
                <a:gd fmla="val 16667" name="adj"/>
              </a:avLst>
            </a:prstGeom>
            <a:solidFill>
              <a:srgbClr val="715B5B"/>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txBox="1"/>
            <p:nvPr/>
          </p:nvSpPr>
          <p:spPr>
            <a:xfrm>
              <a:off x="449087" y="1603023"/>
              <a:ext cx="5918306" cy="426206"/>
            </a:xfrm>
            <a:prstGeom prst="rect">
              <a:avLst/>
            </a:prstGeom>
            <a:noFill/>
            <a:ln>
              <a:noFill/>
            </a:ln>
          </p:spPr>
          <p:txBody>
            <a:bodyPr anchorCtr="0" anchor="ctr" bIns="0" lIns="225425" spcFirstLastPara="1" rIns="225425" wrap="square" tIns="0">
              <a:noAutofit/>
            </a:bodyPr>
            <a:lstStyle/>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Analyze twitter data to give insights on the LHDs Twitter usage and provide recommendations to improve the same.</a:t>
              </a:r>
              <a:endParaRPr/>
            </a:p>
          </p:txBody>
        </p:sp>
        <p:sp>
          <p:nvSpPr>
            <p:cNvPr id="130" name="Google Shape;130;p7"/>
            <p:cNvSpPr/>
            <p:nvPr/>
          </p:nvSpPr>
          <p:spPr>
            <a:xfrm>
              <a:off x="0" y="2541886"/>
              <a:ext cx="8520600" cy="403200"/>
            </a:xfrm>
            <a:prstGeom prst="rect">
              <a:avLst/>
            </a:prstGeom>
            <a:solidFill>
              <a:schemeClr val="lt1">
                <a:alpha val="89803"/>
              </a:schemeClr>
            </a:solidFill>
            <a:ln cap="flat" cmpd="sng" w="25400">
              <a:solidFill>
                <a:srgbClr val="9D75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426030" y="2305726"/>
              <a:ext cx="5964420" cy="472320"/>
            </a:xfrm>
            <a:prstGeom prst="roundRect">
              <a:avLst>
                <a:gd fmla="val 16667" name="adj"/>
              </a:avLst>
            </a:prstGeom>
            <a:solidFill>
              <a:srgbClr val="9D757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txBox="1"/>
            <p:nvPr/>
          </p:nvSpPr>
          <p:spPr>
            <a:xfrm>
              <a:off x="449087" y="2328783"/>
              <a:ext cx="5918306" cy="426206"/>
            </a:xfrm>
            <a:prstGeom prst="rect">
              <a:avLst/>
            </a:prstGeom>
            <a:noFill/>
            <a:ln>
              <a:noFill/>
            </a:ln>
          </p:spPr>
          <p:txBody>
            <a:bodyPr anchorCtr="0" anchor="ctr" bIns="0" lIns="225425" spcFirstLastPara="1" rIns="225425" wrap="square" tIns="0">
              <a:noAutofit/>
            </a:bodyPr>
            <a:lstStyle/>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Analyze the factors affecting the popularity (favorites/retweets) of the tweets </a:t>
              </a:r>
              <a:endParaRPr/>
            </a:p>
          </p:txBody>
        </p:sp>
      </p:grpSp>
      <p:sp>
        <p:nvSpPr>
          <p:cNvPr id="133" name="Google Shape;13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8"/>
          <p:cNvSpPr txBox="1"/>
          <p:nvPr>
            <p:ph type="title"/>
          </p:nvPr>
        </p:nvSpPr>
        <p:spPr>
          <a:xfrm>
            <a:off x="311700" y="19547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Current status of the LHD’s website and social media presence</a:t>
            </a:r>
            <a:br>
              <a:rPr lang="en-US"/>
            </a:br>
            <a:endParaRPr/>
          </a:p>
        </p:txBody>
      </p:sp>
      <p:sp>
        <p:nvSpPr>
          <p:cNvPr id="139" name="Google Shape;139;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a:t>Some LHDs were using the Illinois Department of Public Health (IDPH) as their parent site and were not maintaining their own websites</a:t>
            </a:r>
            <a:endParaRPr/>
          </a:p>
          <a:p>
            <a:pPr indent="-342900" lvl="0" marL="457200" rtl="0" algn="l">
              <a:lnSpc>
                <a:spcPct val="115000"/>
              </a:lnSpc>
              <a:spcBef>
                <a:spcPts val="0"/>
              </a:spcBef>
              <a:spcAft>
                <a:spcPts val="0"/>
              </a:spcAft>
              <a:buSzPts val="1800"/>
              <a:buChar char="●"/>
            </a:pPr>
            <a:r>
              <a:rPr lang="en-US"/>
              <a:t>It was observed the Local Health Departments may or may not have Facebook, Instagram, or Twitter presence</a:t>
            </a:r>
            <a:endParaRPr/>
          </a:p>
        </p:txBody>
      </p:sp>
      <p:pic>
        <p:nvPicPr>
          <p:cNvPr descr="IDPH website" id="140" name="Google Shape;140;p8"/>
          <p:cNvPicPr preferRelativeResize="0"/>
          <p:nvPr/>
        </p:nvPicPr>
        <p:blipFill rotWithShape="1">
          <a:blip r:embed="rId3">
            <a:alphaModFix/>
          </a:blip>
          <a:srcRect b="0" l="0" r="0" t="0"/>
          <a:stretch/>
        </p:blipFill>
        <p:spPr>
          <a:xfrm>
            <a:off x="470836" y="3022552"/>
            <a:ext cx="2066859" cy="1296560"/>
          </a:xfrm>
          <a:prstGeom prst="rect">
            <a:avLst/>
          </a:prstGeom>
          <a:noFill/>
          <a:ln>
            <a:noFill/>
          </a:ln>
        </p:spPr>
      </p:pic>
      <p:sp>
        <p:nvSpPr>
          <p:cNvPr id="141" name="Google Shape;141;p8"/>
          <p:cNvSpPr txBox="1"/>
          <p:nvPr/>
        </p:nvSpPr>
        <p:spPr>
          <a:xfrm>
            <a:off x="420474" y="4446236"/>
            <a:ext cx="2167581"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Illinois Department of Public Health website</a:t>
            </a:r>
            <a:endParaRPr/>
          </a:p>
        </p:txBody>
      </p:sp>
      <p:pic>
        <p:nvPicPr>
          <p:cNvPr descr="Adams county health department website" id="142" name="Google Shape;142;p8"/>
          <p:cNvPicPr preferRelativeResize="0"/>
          <p:nvPr/>
        </p:nvPicPr>
        <p:blipFill rotWithShape="1">
          <a:blip r:embed="rId4">
            <a:alphaModFix/>
          </a:blip>
          <a:srcRect b="0" l="0" r="0" t="0"/>
          <a:stretch/>
        </p:blipFill>
        <p:spPr>
          <a:xfrm>
            <a:off x="3611319" y="3093009"/>
            <a:ext cx="1921362" cy="1252728"/>
          </a:xfrm>
          <a:prstGeom prst="rect">
            <a:avLst/>
          </a:prstGeom>
          <a:noFill/>
          <a:ln>
            <a:noFill/>
          </a:ln>
        </p:spPr>
      </p:pic>
      <p:sp>
        <p:nvSpPr>
          <p:cNvPr id="143" name="Google Shape;143;p8"/>
          <p:cNvSpPr txBox="1"/>
          <p:nvPr/>
        </p:nvSpPr>
        <p:spPr>
          <a:xfrm>
            <a:off x="3452943" y="4453459"/>
            <a:ext cx="223811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Adams county website with no twitter handle</a:t>
            </a:r>
            <a:endParaRPr/>
          </a:p>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(http://www.co.adams.il.us/health/index.htm)</a:t>
            </a:r>
            <a:endParaRPr/>
          </a:p>
        </p:txBody>
      </p:sp>
      <p:pic>
        <p:nvPicPr>
          <p:cNvPr descr="A screenshot of a group of people posing for the camera&#10;&#10;Description automatically generated" id="144" name="Google Shape;144;p8"/>
          <p:cNvPicPr preferRelativeResize="0"/>
          <p:nvPr/>
        </p:nvPicPr>
        <p:blipFill rotWithShape="1">
          <a:blip r:embed="rId5">
            <a:alphaModFix/>
          </a:blip>
          <a:srcRect b="0" l="0" r="0" t="0"/>
          <a:stretch/>
        </p:blipFill>
        <p:spPr>
          <a:xfrm>
            <a:off x="6645454" y="3062675"/>
            <a:ext cx="2027710" cy="1283062"/>
          </a:xfrm>
          <a:prstGeom prst="rect">
            <a:avLst/>
          </a:prstGeom>
          <a:noFill/>
          <a:ln>
            <a:noFill/>
          </a:ln>
        </p:spPr>
      </p:pic>
      <p:sp>
        <p:nvSpPr>
          <p:cNvPr id="145" name="Google Shape;145;p8"/>
          <p:cNvSpPr txBox="1"/>
          <p:nvPr/>
        </p:nvSpPr>
        <p:spPr>
          <a:xfrm>
            <a:off x="6602988" y="4453459"/>
            <a:ext cx="21242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DuPage county website with twitter handle</a:t>
            </a:r>
            <a:endParaRPr/>
          </a:p>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(https://www.dupagehealth.org)</a:t>
            </a:r>
            <a:endParaRPr/>
          </a:p>
        </p:txBody>
      </p:sp>
      <p:sp>
        <p:nvSpPr>
          <p:cNvPr id="146" name="Google Shape;14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t>Data agglomeration methods analysis</a:t>
            </a:r>
            <a:br>
              <a:rPr lang="en-US"/>
            </a:br>
            <a:endParaRPr/>
          </a:p>
        </p:txBody>
      </p:sp>
      <p:sp>
        <p:nvSpPr>
          <p:cNvPr id="152" name="Google Shape;152;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US"/>
              <a:t>There are several ways to aggregate data: </a:t>
            </a:r>
            <a:endParaRPr/>
          </a:p>
          <a:p>
            <a:pPr indent="-342900" lvl="0" marL="457200" rtl="0" algn="l">
              <a:lnSpc>
                <a:spcPct val="115000"/>
              </a:lnSpc>
              <a:spcBef>
                <a:spcPts val="0"/>
              </a:spcBef>
              <a:spcAft>
                <a:spcPts val="0"/>
              </a:spcAft>
              <a:buSzPts val="1800"/>
              <a:buAutoNum type="alphaLcParenR"/>
            </a:pPr>
            <a:r>
              <a:rPr lang="en-US"/>
              <a:t>Collect new data: Use tools (software) to retrieve and store new data</a:t>
            </a:r>
            <a:endParaRPr/>
          </a:p>
          <a:p>
            <a:pPr indent="-342900" lvl="0" marL="457200" rtl="0" algn="l">
              <a:lnSpc>
                <a:spcPct val="115000"/>
              </a:lnSpc>
              <a:spcBef>
                <a:spcPts val="0"/>
              </a:spcBef>
              <a:spcAft>
                <a:spcPts val="0"/>
              </a:spcAft>
              <a:buSzPts val="1800"/>
              <a:buAutoNum type="alphaLcParenR"/>
            </a:pPr>
            <a:r>
              <a:rPr lang="en-US"/>
              <a:t>Transform legacy data: If the data is present but is not proper</a:t>
            </a:r>
            <a:endParaRPr/>
          </a:p>
          <a:p>
            <a:pPr indent="-342900" lvl="0" marL="457200" rtl="0" algn="l">
              <a:lnSpc>
                <a:spcPct val="115000"/>
              </a:lnSpc>
              <a:spcBef>
                <a:spcPts val="0"/>
              </a:spcBef>
              <a:spcAft>
                <a:spcPts val="0"/>
              </a:spcAft>
              <a:buSzPts val="1800"/>
              <a:buAutoNum type="alphaLcParenR"/>
            </a:pPr>
            <a:r>
              <a:rPr lang="en-US"/>
              <a:t>Purchase data: When the data in question is confidential</a:t>
            </a:r>
            <a:endParaRPr/>
          </a:p>
          <a:p>
            <a:pPr indent="-228600" lvl="0" marL="457200" rtl="0" algn="l">
              <a:lnSpc>
                <a:spcPct val="115000"/>
              </a:lnSpc>
              <a:spcBef>
                <a:spcPts val="0"/>
              </a:spcBef>
              <a:spcAft>
                <a:spcPts val="0"/>
              </a:spcAft>
              <a:buSzPts val="1800"/>
              <a:buNone/>
            </a:pPr>
            <a:r>
              <a:t/>
            </a:r>
            <a:endParaRPr/>
          </a:p>
          <a:p>
            <a:pPr indent="0" lvl="0" marL="114300" rtl="0" algn="l">
              <a:lnSpc>
                <a:spcPct val="115000"/>
              </a:lnSpc>
              <a:spcBef>
                <a:spcPts val="0"/>
              </a:spcBef>
              <a:spcAft>
                <a:spcPts val="0"/>
              </a:spcAft>
              <a:buSzPts val="1800"/>
              <a:buNone/>
            </a:pPr>
            <a:r>
              <a:rPr lang="en-US"/>
              <a:t>In this project, the data is public but it is not centrally stored anywhere, except in the social network website itself</a:t>
            </a:r>
            <a:endParaRPr/>
          </a:p>
          <a:p>
            <a:pPr indent="0" lvl="0" marL="114300" rtl="0" algn="l">
              <a:lnSpc>
                <a:spcPct val="115000"/>
              </a:lnSpc>
              <a:spcBef>
                <a:spcPts val="0"/>
              </a:spcBef>
              <a:spcAft>
                <a:spcPts val="0"/>
              </a:spcAft>
              <a:buSzPts val="1800"/>
              <a:buNone/>
            </a:pPr>
            <a:r>
              <a:rPr lang="en-US"/>
              <a:t>It is also not in a format that is ready for analysis. Thus, this requires:</a:t>
            </a:r>
            <a:endParaRPr/>
          </a:p>
          <a:p>
            <a:pPr indent="0" lvl="0" marL="1143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AutoNum type="arabicPeriod"/>
            </a:pPr>
            <a:r>
              <a:rPr lang="en-US"/>
              <a:t>Extraction of data from twitter using Python</a:t>
            </a:r>
            <a:endParaRPr/>
          </a:p>
          <a:p>
            <a:pPr indent="-342900" lvl="0" marL="457200" rtl="0" algn="l">
              <a:lnSpc>
                <a:spcPct val="115000"/>
              </a:lnSpc>
              <a:spcBef>
                <a:spcPts val="0"/>
              </a:spcBef>
              <a:spcAft>
                <a:spcPts val="0"/>
              </a:spcAft>
              <a:buSzPts val="1800"/>
              <a:buAutoNum type="arabicPeriod"/>
            </a:pPr>
            <a:r>
              <a:rPr lang="en-US"/>
              <a:t>Stored all the raw data into excel or csv files for further analysis</a:t>
            </a:r>
            <a:endParaRPr/>
          </a:p>
          <a:p>
            <a:pPr indent="-228600" lvl="0" marL="457200" rtl="0" algn="l">
              <a:lnSpc>
                <a:spcPct val="115000"/>
              </a:lnSpc>
              <a:spcBef>
                <a:spcPts val="0"/>
              </a:spcBef>
              <a:spcAft>
                <a:spcPts val="0"/>
              </a:spcAft>
              <a:buSzPts val="1800"/>
              <a:buNone/>
            </a:pPr>
            <a:r>
              <a:t/>
            </a:r>
            <a:endParaRPr/>
          </a:p>
        </p:txBody>
      </p:sp>
      <p:sp>
        <p:nvSpPr>
          <p:cNvPr id="153" name="Google Shape;15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Devansh Popat</dc:creator>
</cp:coreProperties>
</file>